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56" r:id="rId5"/>
    <p:sldId id="257" r:id="rId6"/>
    <p:sldId id="308" r:id="rId7"/>
    <p:sldId id="666" r:id="rId8"/>
    <p:sldId id="312" r:id="rId9"/>
    <p:sldId id="659" r:id="rId10"/>
    <p:sldId id="661" r:id="rId11"/>
    <p:sldId id="663" r:id="rId12"/>
    <p:sldId id="310" r:id="rId13"/>
    <p:sldId id="317" r:id="rId14"/>
    <p:sldId id="318" r:id="rId15"/>
    <p:sldId id="699" r:id="rId16"/>
    <p:sldId id="319" r:id="rId17"/>
    <p:sldId id="320" r:id="rId18"/>
    <p:sldId id="701" r:id="rId19"/>
    <p:sldId id="311" r:id="rId20"/>
    <p:sldId id="321" r:id="rId21"/>
    <p:sldId id="700" r:id="rId22"/>
    <p:sldId id="686" r:id="rId23"/>
    <p:sldId id="687" r:id="rId24"/>
    <p:sldId id="688" r:id="rId25"/>
    <p:sldId id="689" r:id="rId26"/>
    <p:sldId id="702" r:id="rId27"/>
    <p:sldId id="703" r:id="rId28"/>
    <p:sldId id="705" r:id="rId29"/>
    <p:sldId id="706" r:id="rId30"/>
    <p:sldId id="690" r:id="rId31"/>
    <p:sldId id="691" r:id="rId32"/>
    <p:sldId id="692" r:id="rId33"/>
    <p:sldId id="693" r:id="rId34"/>
    <p:sldId id="694" r:id="rId35"/>
    <p:sldId id="695" r:id="rId36"/>
    <p:sldId id="696" r:id="rId37"/>
    <p:sldId id="697" r:id="rId38"/>
    <p:sldId id="698" r:id="rId39"/>
    <p:sldId id="298"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 Yu /ZL" initials="HY/" lastIdx="2" clrIdx="0"/>
  <p:cmAuthor id="1" name="xushengfeng" initials="x" lastIdx="2" clrIdx="1"/>
  <p:cmAuthor id="2" name="jinxu shu" initials="j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F9933"/>
    <a:srgbClr val="E8F4F8"/>
    <a:srgbClr val="FF9900"/>
    <a:srgbClr val="FFCC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4" autoAdjust="0"/>
    <p:restoredTop sz="94238" autoAdjust="0"/>
  </p:normalViewPr>
  <p:slideViewPr>
    <p:cSldViewPr>
      <p:cViewPr varScale="1">
        <p:scale>
          <a:sx n="72" d="100"/>
          <a:sy n="72"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56BCA-2469-4E46-B450-F526900AE0D1}" type="doc">
      <dgm:prSet loTypeId="urn:microsoft.com/office/officeart/2008/layout/HorizontalMultiLevelHierarchy" loCatId="hierarchy" qsTypeId="urn:microsoft.com/office/officeart/2005/8/quickstyle/simple1" qsCatId="simple" csTypeId="urn:microsoft.com/office/officeart/2005/8/colors/accent6_5" csCatId="accent6" phldr="1"/>
      <dgm:spPr/>
      <dgm:t>
        <a:bodyPr/>
        <a:lstStyle/>
        <a:p>
          <a:endParaRPr lang="zh-CN" altLang="en-US"/>
        </a:p>
      </dgm:t>
    </dgm:pt>
    <dgm:pt modelId="{13DF3F51-5509-47D1-BE6F-8BACB6AA94A2}">
      <dgm:prSet phldrT="[文本]" custT="1"/>
      <dgm:spPr>
        <a:noFill/>
      </dgm:spPr>
      <dgm:t>
        <a:bodyPr vert="vert"/>
        <a:lstStyle/>
        <a:p>
          <a:r>
            <a:rPr lang="en-US" altLang="zh-CN" sz="1800" b="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DIP</a:t>
          </a:r>
          <a:r>
            <a:rPr lang="zh-CN" altLang="en-US" sz="1800" b="0" dirty="0">
              <a:solidFill>
                <a:schemeClr val="tx1"/>
              </a:solidFill>
              <a:latin typeface="微软雅黑" panose="020B0503020204020204" pitchFamily="34" charset="-122"/>
              <a:ea typeface="微软雅黑" panose="020B0503020204020204" pitchFamily="34" charset="-122"/>
            </a:rPr>
            <a:t>制度</a:t>
          </a:r>
        </a:p>
      </dgm:t>
    </dgm:pt>
    <dgm:pt modelId="{491A1971-FDC8-4632-A937-C5A68D3F8E8E}" type="parTrans" cxnId="{128D016C-8A42-4778-94AF-2ACD59E92F9F}">
      <dgm:prSet/>
      <dgm:spPr/>
      <dgm:t>
        <a:bodyPr/>
        <a:lstStyle/>
        <a:p>
          <a:endParaRPr lang="zh-CN" altLang="en-US"/>
        </a:p>
      </dgm:t>
    </dgm:pt>
    <dgm:pt modelId="{5DE169A3-028C-4C88-9778-DB9CFC371D5E}" type="sibTrans" cxnId="{128D016C-8A42-4778-94AF-2ACD59E92F9F}">
      <dgm:prSet/>
      <dgm:spPr/>
      <dgm:t>
        <a:bodyPr/>
        <a:lstStyle/>
        <a:p>
          <a:endParaRPr lang="zh-CN" altLang="en-US"/>
        </a:p>
      </dgm:t>
    </dgm:pt>
    <dgm:pt modelId="{BE8EAFE0-F40F-4BEA-860B-5488CE3C6EF8}">
      <dgm:prSet phldrT="[文本]" custT="1"/>
      <dgm:spPr>
        <a:noFill/>
      </dgm:spPr>
      <dgm:t>
        <a:bodyPr/>
        <a:lstStyle/>
        <a:p>
          <a:r>
            <a:rPr lang="en-US" altLang="zh-CN"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DIP</a:t>
          </a:r>
          <a:r>
            <a:rPr lang="zh-CN" altLang="en-US"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制度的起源与发展</a:t>
          </a:r>
        </a:p>
      </dgm:t>
    </dgm:pt>
    <dgm:pt modelId="{CBC6C6EB-9920-4DBA-AAF5-118AEEAC7EFD}" type="parTrans" cxnId="{D8B60BC0-B5F7-40FA-9C95-77ECF9C60DBE}">
      <dgm:prSet/>
      <dgm:spPr/>
      <dgm:t>
        <a:bodyPr/>
        <a:lstStyle/>
        <a:p>
          <a:endParaRPr lang="zh-CN" altLang="en-US"/>
        </a:p>
      </dgm:t>
    </dgm:pt>
    <dgm:pt modelId="{9DE1A905-3FA4-4445-BC95-80A26AC323CA}" type="sibTrans" cxnId="{D8B60BC0-B5F7-40FA-9C95-77ECF9C60DBE}">
      <dgm:prSet/>
      <dgm:spPr/>
      <dgm:t>
        <a:bodyPr/>
        <a:lstStyle/>
        <a:p>
          <a:endParaRPr lang="zh-CN" altLang="en-US"/>
        </a:p>
      </dgm:t>
    </dgm:pt>
    <dgm:pt modelId="{7AEA5D48-901F-4459-BA67-E84B9E0D7BAB}">
      <dgm:prSet phldrT="[文本]" custT="1"/>
      <dgm:spPr>
        <a:noFill/>
      </dgm:spPr>
      <dgm:t>
        <a:bodyPr/>
        <a:lstStyle/>
        <a:p>
          <a:r>
            <a:rPr lang="zh-CN" altLang="en-US"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世界各国的吸收与改造</a:t>
          </a:r>
        </a:p>
      </dgm:t>
    </dgm:pt>
    <dgm:pt modelId="{E57043DE-E80E-4CD5-98EB-907F18459E08}" type="sibTrans" cxnId="{E6833AA1-8F1E-4C56-BF0E-9FB884A5782E}">
      <dgm:prSet/>
      <dgm:spPr/>
      <dgm:t>
        <a:bodyPr/>
        <a:lstStyle/>
        <a:p>
          <a:endParaRPr lang="zh-CN" altLang="en-US"/>
        </a:p>
      </dgm:t>
    </dgm:pt>
    <dgm:pt modelId="{7265E248-225F-4261-989E-38911F9D8E80}" type="parTrans" cxnId="{E6833AA1-8F1E-4C56-BF0E-9FB884A5782E}">
      <dgm:prSet/>
      <dgm:spPr/>
      <dgm:t>
        <a:bodyPr/>
        <a:lstStyle/>
        <a:p>
          <a:endParaRPr lang="zh-CN" altLang="en-US"/>
        </a:p>
      </dgm:t>
    </dgm:pt>
    <dgm:pt modelId="{8822585A-B42C-4260-831E-8C8CB717D3AC}" type="pres">
      <dgm:prSet presAssocID="{55056BCA-2469-4E46-B450-F526900AE0D1}" presName="Name0" presStyleCnt="0">
        <dgm:presLayoutVars>
          <dgm:chPref val="1"/>
          <dgm:dir/>
          <dgm:animOne val="branch"/>
          <dgm:animLvl val="lvl"/>
          <dgm:resizeHandles val="exact"/>
        </dgm:presLayoutVars>
      </dgm:prSet>
      <dgm:spPr/>
    </dgm:pt>
    <dgm:pt modelId="{0281893A-D227-4394-A831-0E834BFD652D}" type="pres">
      <dgm:prSet presAssocID="{13DF3F51-5509-47D1-BE6F-8BACB6AA94A2}" presName="root1" presStyleCnt="0"/>
      <dgm:spPr/>
    </dgm:pt>
    <dgm:pt modelId="{F883A005-4EC1-4BF9-A02D-F005E62934C3}" type="pres">
      <dgm:prSet presAssocID="{13DF3F51-5509-47D1-BE6F-8BACB6AA94A2}" presName="LevelOneTextNode" presStyleLbl="node0" presStyleIdx="0" presStyleCnt="1" custScaleX="154944" custScaleY="47300" custLinFactNeighborX="-8807" custLinFactNeighborY="1245">
        <dgm:presLayoutVars>
          <dgm:chPref val="3"/>
        </dgm:presLayoutVars>
      </dgm:prSet>
      <dgm:spPr/>
    </dgm:pt>
    <dgm:pt modelId="{F791055B-637B-44C3-B919-97C869564213}" type="pres">
      <dgm:prSet presAssocID="{13DF3F51-5509-47D1-BE6F-8BACB6AA94A2}" presName="level2hierChild" presStyleCnt="0"/>
      <dgm:spPr/>
    </dgm:pt>
    <dgm:pt modelId="{FA4F4DC4-208F-4BD9-8C1C-75FBB29204C7}" type="pres">
      <dgm:prSet presAssocID="{CBC6C6EB-9920-4DBA-AAF5-118AEEAC7EFD}" presName="conn2-1" presStyleLbl="parChTrans1D2" presStyleIdx="0" presStyleCnt="2"/>
      <dgm:spPr/>
    </dgm:pt>
    <dgm:pt modelId="{3AA0B975-5DDD-40A3-B81C-C42B8444578B}" type="pres">
      <dgm:prSet presAssocID="{CBC6C6EB-9920-4DBA-AAF5-118AEEAC7EFD}" presName="connTx" presStyleLbl="parChTrans1D2" presStyleIdx="0" presStyleCnt="2"/>
      <dgm:spPr/>
    </dgm:pt>
    <dgm:pt modelId="{32BA9A06-D90B-413F-878D-8339980E25D9}" type="pres">
      <dgm:prSet presAssocID="{BE8EAFE0-F40F-4BEA-860B-5488CE3C6EF8}" presName="root2" presStyleCnt="0"/>
      <dgm:spPr/>
    </dgm:pt>
    <dgm:pt modelId="{329D5B5B-9CF4-49A8-8DDB-5F88BB4DB198}" type="pres">
      <dgm:prSet presAssocID="{BE8EAFE0-F40F-4BEA-860B-5488CE3C6EF8}" presName="LevelTwoTextNode" presStyleLbl="node2" presStyleIdx="0" presStyleCnt="2" custScaleX="55139" custScaleY="180305">
        <dgm:presLayoutVars>
          <dgm:chPref val="3"/>
        </dgm:presLayoutVars>
      </dgm:prSet>
      <dgm:spPr/>
    </dgm:pt>
    <dgm:pt modelId="{A1EF368A-040E-48A7-B74A-8A29A37A2CFE}" type="pres">
      <dgm:prSet presAssocID="{BE8EAFE0-F40F-4BEA-860B-5488CE3C6EF8}" presName="level3hierChild" presStyleCnt="0"/>
      <dgm:spPr/>
    </dgm:pt>
    <dgm:pt modelId="{BE149B40-DA96-4E43-B013-A7A73F88AE2E}" type="pres">
      <dgm:prSet presAssocID="{7265E248-225F-4261-989E-38911F9D8E80}" presName="conn2-1" presStyleLbl="parChTrans1D2" presStyleIdx="1" presStyleCnt="2"/>
      <dgm:spPr/>
    </dgm:pt>
    <dgm:pt modelId="{DE67F9A4-8060-40C0-BFCE-A75D715B61A1}" type="pres">
      <dgm:prSet presAssocID="{7265E248-225F-4261-989E-38911F9D8E80}" presName="connTx" presStyleLbl="parChTrans1D2" presStyleIdx="1" presStyleCnt="2"/>
      <dgm:spPr/>
    </dgm:pt>
    <dgm:pt modelId="{F7014B95-7393-4D4D-9641-B96A2B2FFAAE}" type="pres">
      <dgm:prSet presAssocID="{7AEA5D48-901F-4459-BA67-E84B9E0D7BAB}" presName="root2" presStyleCnt="0"/>
      <dgm:spPr/>
    </dgm:pt>
    <dgm:pt modelId="{9BFDB6E0-176D-4838-9F47-BB6C97AC6AF5}" type="pres">
      <dgm:prSet presAssocID="{7AEA5D48-901F-4459-BA67-E84B9E0D7BAB}" presName="LevelTwoTextNode" presStyleLbl="node2" presStyleIdx="1" presStyleCnt="2" custScaleX="55161" custScaleY="196707">
        <dgm:presLayoutVars>
          <dgm:chPref val="3"/>
        </dgm:presLayoutVars>
      </dgm:prSet>
      <dgm:spPr/>
    </dgm:pt>
    <dgm:pt modelId="{01FF92C7-4145-4B90-A327-5689CAA544CF}" type="pres">
      <dgm:prSet presAssocID="{7AEA5D48-901F-4459-BA67-E84B9E0D7BAB}" presName="level3hierChild" presStyleCnt="0"/>
      <dgm:spPr/>
    </dgm:pt>
  </dgm:ptLst>
  <dgm:cxnLst>
    <dgm:cxn modelId="{AB547C38-DAE1-4917-8830-323407809739}" type="presOf" srcId="{BE8EAFE0-F40F-4BEA-860B-5488CE3C6EF8}" destId="{329D5B5B-9CF4-49A8-8DDB-5F88BB4DB198}" srcOrd="0" destOrd="0" presId="urn:microsoft.com/office/officeart/2008/layout/HorizontalMultiLevelHierarchy"/>
    <dgm:cxn modelId="{E7CE0A39-55AA-4F41-B927-8B1C1FD5A9C2}" type="presOf" srcId="{CBC6C6EB-9920-4DBA-AAF5-118AEEAC7EFD}" destId="{3AA0B975-5DDD-40A3-B81C-C42B8444578B}" srcOrd="1" destOrd="0" presId="urn:microsoft.com/office/officeart/2008/layout/HorizontalMultiLevelHierarchy"/>
    <dgm:cxn modelId="{D5055661-F214-4F2E-8772-CDC83B617AEF}" type="presOf" srcId="{7AEA5D48-901F-4459-BA67-E84B9E0D7BAB}" destId="{9BFDB6E0-176D-4838-9F47-BB6C97AC6AF5}" srcOrd="0" destOrd="0" presId="urn:microsoft.com/office/officeart/2008/layout/HorizontalMultiLevelHierarchy"/>
    <dgm:cxn modelId="{128D016C-8A42-4778-94AF-2ACD59E92F9F}" srcId="{55056BCA-2469-4E46-B450-F526900AE0D1}" destId="{13DF3F51-5509-47D1-BE6F-8BACB6AA94A2}" srcOrd="0" destOrd="0" parTransId="{491A1971-FDC8-4632-A937-C5A68D3F8E8E}" sibTransId="{5DE169A3-028C-4C88-9778-DB9CFC371D5E}"/>
    <dgm:cxn modelId="{9579E352-652C-4C6C-AF3A-BE9B221F8102}" type="presOf" srcId="{7265E248-225F-4261-989E-38911F9D8E80}" destId="{BE149B40-DA96-4E43-B013-A7A73F88AE2E}" srcOrd="0" destOrd="0" presId="urn:microsoft.com/office/officeart/2008/layout/HorizontalMultiLevelHierarchy"/>
    <dgm:cxn modelId="{337CBCA0-D34F-426C-A0E8-7B93C3DEC572}" type="presOf" srcId="{13DF3F51-5509-47D1-BE6F-8BACB6AA94A2}" destId="{F883A005-4EC1-4BF9-A02D-F005E62934C3}" srcOrd="0" destOrd="0" presId="urn:microsoft.com/office/officeart/2008/layout/HorizontalMultiLevelHierarchy"/>
    <dgm:cxn modelId="{E6833AA1-8F1E-4C56-BF0E-9FB884A5782E}" srcId="{13DF3F51-5509-47D1-BE6F-8BACB6AA94A2}" destId="{7AEA5D48-901F-4459-BA67-E84B9E0D7BAB}" srcOrd="1" destOrd="0" parTransId="{7265E248-225F-4261-989E-38911F9D8E80}" sibTransId="{E57043DE-E80E-4CD5-98EB-907F18459E08}"/>
    <dgm:cxn modelId="{9BB59CA7-CFCA-4692-8B18-FC4260F7F5FB}" type="presOf" srcId="{CBC6C6EB-9920-4DBA-AAF5-118AEEAC7EFD}" destId="{FA4F4DC4-208F-4BD9-8C1C-75FBB29204C7}" srcOrd="0" destOrd="0" presId="urn:microsoft.com/office/officeart/2008/layout/HorizontalMultiLevelHierarchy"/>
    <dgm:cxn modelId="{25AB40AD-4CD1-410A-A0D1-F20368AD820A}" type="presOf" srcId="{7265E248-225F-4261-989E-38911F9D8E80}" destId="{DE67F9A4-8060-40C0-BFCE-A75D715B61A1}" srcOrd="1" destOrd="0" presId="urn:microsoft.com/office/officeart/2008/layout/HorizontalMultiLevelHierarchy"/>
    <dgm:cxn modelId="{D8B60BC0-B5F7-40FA-9C95-77ECF9C60DBE}" srcId="{13DF3F51-5509-47D1-BE6F-8BACB6AA94A2}" destId="{BE8EAFE0-F40F-4BEA-860B-5488CE3C6EF8}" srcOrd="0" destOrd="0" parTransId="{CBC6C6EB-9920-4DBA-AAF5-118AEEAC7EFD}" sibTransId="{9DE1A905-3FA4-4445-BC95-80A26AC323CA}"/>
    <dgm:cxn modelId="{A85325E6-3FA5-4638-BE98-F600DCB7C49B}" type="presOf" srcId="{55056BCA-2469-4E46-B450-F526900AE0D1}" destId="{8822585A-B42C-4260-831E-8C8CB717D3AC}" srcOrd="0" destOrd="0" presId="urn:microsoft.com/office/officeart/2008/layout/HorizontalMultiLevelHierarchy"/>
    <dgm:cxn modelId="{0DDBEAF6-CA81-41A5-9EC1-DE172A953DBF}" type="presParOf" srcId="{8822585A-B42C-4260-831E-8C8CB717D3AC}" destId="{0281893A-D227-4394-A831-0E834BFD652D}" srcOrd="0" destOrd="0" presId="urn:microsoft.com/office/officeart/2008/layout/HorizontalMultiLevelHierarchy"/>
    <dgm:cxn modelId="{3FF14316-F889-43AD-8270-62D75D465078}" type="presParOf" srcId="{0281893A-D227-4394-A831-0E834BFD652D}" destId="{F883A005-4EC1-4BF9-A02D-F005E62934C3}" srcOrd="0" destOrd="0" presId="urn:microsoft.com/office/officeart/2008/layout/HorizontalMultiLevelHierarchy"/>
    <dgm:cxn modelId="{15A76934-6220-4AA3-A2D6-B2D5B668562E}" type="presParOf" srcId="{0281893A-D227-4394-A831-0E834BFD652D}" destId="{F791055B-637B-44C3-B919-97C869564213}" srcOrd="1" destOrd="0" presId="urn:microsoft.com/office/officeart/2008/layout/HorizontalMultiLevelHierarchy"/>
    <dgm:cxn modelId="{776EBEA0-E3A5-48C8-BD25-400F7F64AF79}" type="presParOf" srcId="{F791055B-637B-44C3-B919-97C869564213}" destId="{FA4F4DC4-208F-4BD9-8C1C-75FBB29204C7}" srcOrd="0" destOrd="0" presId="urn:microsoft.com/office/officeart/2008/layout/HorizontalMultiLevelHierarchy"/>
    <dgm:cxn modelId="{93C86A85-1F29-46FF-BE3E-198A4A5A9D21}" type="presParOf" srcId="{FA4F4DC4-208F-4BD9-8C1C-75FBB29204C7}" destId="{3AA0B975-5DDD-40A3-B81C-C42B8444578B}" srcOrd="0" destOrd="0" presId="urn:microsoft.com/office/officeart/2008/layout/HorizontalMultiLevelHierarchy"/>
    <dgm:cxn modelId="{050FAC52-8A8F-47DE-B4C7-BC308C839E0D}" type="presParOf" srcId="{F791055B-637B-44C3-B919-97C869564213}" destId="{32BA9A06-D90B-413F-878D-8339980E25D9}" srcOrd="1" destOrd="0" presId="urn:microsoft.com/office/officeart/2008/layout/HorizontalMultiLevelHierarchy"/>
    <dgm:cxn modelId="{9A74E233-70CB-4DC7-8CA8-BF465FE2102E}" type="presParOf" srcId="{32BA9A06-D90B-413F-878D-8339980E25D9}" destId="{329D5B5B-9CF4-49A8-8DDB-5F88BB4DB198}" srcOrd="0" destOrd="0" presId="urn:microsoft.com/office/officeart/2008/layout/HorizontalMultiLevelHierarchy"/>
    <dgm:cxn modelId="{C71CD2B4-964A-4485-A7C3-B9839E8B9BE3}" type="presParOf" srcId="{32BA9A06-D90B-413F-878D-8339980E25D9}" destId="{A1EF368A-040E-48A7-B74A-8A29A37A2CFE}" srcOrd="1" destOrd="0" presId="urn:microsoft.com/office/officeart/2008/layout/HorizontalMultiLevelHierarchy"/>
    <dgm:cxn modelId="{9BED832F-FD95-4933-A506-3DDD8756DC4F}" type="presParOf" srcId="{F791055B-637B-44C3-B919-97C869564213}" destId="{BE149B40-DA96-4E43-B013-A7A73F88AE2E}" srcOrd="2" destOrd="0" presId="urn:microsoft.com/office/officeart/2008/layout/HorizontalMultiLevelHierarchy"/>
    <dgm:cxn modelId="{704EAB8C-6667-4D95-9666-32388FA29E3E}" type="presParOf" srcId="{BE149B40-DA96-4E43-B013-A7A73F88AE2E}" destId="{DE67F9A4-8060-40C0-BFCE-A75D715B61A1}" srcOrd="0" destOrd="0" presId="urn:microsoft.com/office/officeart/2008/layout/HorizontalMultiLevelHierarchy"/>
    <dgm:cxn modelId="{7AADD22D-0D15-4803-929D-D67CA4739034}" type="presParOf" srcId="{F791055B-637B-44C3-B919-97C869564213}" destId="{F7014B95-7393-4D4D-9641-B96A2B2FFAAE}" srcOrd="3" destOrd="0" presId="urn:microsoft.com/office/officeart/2008/layout/HorizontalMultiLevelHierarchy"/>
    <dgm:cxn modelId="{53C748D6-B073-4D2D-BBB4-30CB9B897B11}" type="presParOf" srcId="{F7014B95-7393-4D4D-9641-B96A2B2FFAAE}" destId="{9BFDB6E0-176D-4838-9F47-BB6C97AC6AF5}" srcOrd="0" destOrd="0" presId="urn:microsoft.com/office/officeart/2008/layout/HorizontalMultiLevelHierarchy"/>
    <dgm:cxn modelId="{C5C63304-8EF7-4211-B871-85D288619E2B}" type="presParOf" srcId="{F7014B95-7393-4D4D-9641-B96A2B2FFAAE}" destId="{01FF92C7-4145-4B90-A327-5689CAA544CF}"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49B40-DA96-4E43-B013-A7A73F88AE2E}">
      <dsp:nvSpPr>
        <dsp:cNvPr id="0" name=""/>
        <dsp:cNvSpPr/>
      </dsp:nvSpPr>
      <dsp:spPr>
        <a:xfrm>
          <a:off x="2309583" y="2641495"/>
          <a:ext cx="728728" cy="941184"/>
        </a:xfrm>
        <a:custGeom>
          <a:avLst/>
          <a:gdLst/>
          <a:ahLst/>
          <a:cxnLst/>
          <a:rect l="0" t="0" r="0" b="0"/>
          <a:pathLst>
            <a:path>
              <a:moveTo>
                <a:pt x="0" y="0"/>
              </a:moveTo>
              <a:lnTo>
                <a:pt x="364364" y="0"/>
              </a:lnTo>
              <a:lnTo>
                <a:pt x="364364" y="941184"/>
              </a:lnTo>
              <a:lnTo>
                <a:pt x="728728" y="94118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644189" y="3082329"/>
        <a:ext cx="59516" cy="59516"/>
      </dsp:txXfrm>
    </dsp:sp>
    <dsp:sp modelId="{FA4F4DC4-208F-4BD9-8C1C-75FBB29204C7}">
      <dsp:nvSpPr>
        <dsp:cNvPr id="0" name=""/>
        <dsp:cNvSpPr/>
      </dsp:nvSpPr>
      <dsp:spPr>
        <a:xfrm>
          <a:off x="2309583" y="1491641"/>
          <a:ext cx="728728" cy="1149854"/>
        </a:xfrm>
        <a:custGeom>
          <a:avLst/>
          <a:gdLst/>
          <a:ahLst/>
          <a:cxnLst/>
          <a:rect l="0" t="0" r="0" b="0"/>
          <a:pathLst>
            <a:path>
              <a:moveTo>
                <a:pt x="0" y="1149854"/>
              </a:moveTo>
              <a:lnTo>
                <a:pt x="364364" y="1149854"/>
              </a:lnTo>
              <a:lnTo>
                <a:pt x="364364" y="0"/>
              </a:lnTo>
              <a:lnTo>
                <a:pt x="72872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639914" y="2032535"/>
        <a:ext cx="68066" cy="68066"/>
      </dsp:txXfrm>
    </dsp:sp>
    <dsp:sp modelId="{F883A005-4EC1-4BF9-A02D-F005E62934C3}">
      <dsp:nvSpPr>
        <dsp:cNvPr id="0" name=""/>
        <dsp:cNvSpPr/>
      </dsp:nvSpPr>
      <dsp:spPr>
        <a:xfrm rot="16200000">
          <a:off x="331764" y="1882748"/>
          <a:ext cx="2438144" cy="1517493"/>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DIP</a:t>
          </a:r>
          <a:r>
            <a:rPr lang="zh-CN" altLang="en-US" sz="1800" b="0" kern="1200" dirty="0">
              <a:solidFill>
                <a:schemeClr val="tx1"/>
              </a:solidFill>
              <a:latin typeface="微软雅黑" panose="020B0503020204020204" pitchFamily="34" charset="-122"/>
              <a:ea typeface="微软雅黑" panose="020B0503020204020204" pitchFamily="34" charset="-122"/>
            </a:rPr>
            <a:t>制度</a:t>
          </a:r>
        </a:p>
      </dsp:txBody>
      <dsp:txXfrm>
        <a:off x="331764" y="1882748"/>
        <a:ext cx="2438144" cy="1517493"/>
      </dsp:txXfrm>
    </dsp:sp>
    <dsp:sp modelId="{329D5B5B-9CF4-49A8-8DDB-5F88BB4DB198}">
      <dsp:nvSpPr>
        <dsp:cNvPr id="0" name=""/>
        <dsp:cNvSpPr/>
      </dsp:nvSpPr>
      <dsp:spPr>
        <a:xfrm>
          <a:off x="3038311" y="608704"/>
          <a:ext cx="1771269" cy="1765873"/>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DIP</a:t>
          </a:r>
          <a:r>
            <a:rPr lang="zh-CN" altLang="en-US" sz="180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制度的起源与发展</a:t>
          </a:r>
        </a:p>
      </dsp:txBody>
      <dsp:txXfrm>
        <a:off x="3038311" y="608704"/>
        <a:ext cx="1771269" cy="1765873"/>
      </dsp:txXfrm>
    </dsp:sp>
    <dsp:sp modelId="{9BFDB6E0-176D-4838-9F47-BB6C97AC6AF5}">
      <dsp:nvSpPr>
        <dsp:cNvPr id="0" name=""/>
        <dsp:cNvSpPr/>
      </dsp:nvSpPr>
      <dsp:spPr>
        <a:xfrm>
          <a:off x="3038311" y="2619423"/>
          <a:ext cx="1771976" cy="1926512"/>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世界各国的吸收与改造</a:t>
          </a:r>
        </a:p>
      </dsp:txBody>
      <dsp:txXfrm>
        <a:off x="3038311" y="2619423"/>
        <a:ext cx="1771976" cy="192651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D7B9E-CBDF-4AF0-8945-BD5FFC3DA229}" type="datetimeFigureOut">
              <a:rPr lang="zh-CN" altLang="en-US" smtClean="0"/>
              <a:t>2019/9/23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328D8-5105-4DAD-A545-A4C3C5795696}" type="slidenum">
              <a:rPr lang="zh-CN" altLang="en-US" smtClean="0"/>
              <a:t>‹#›</a:t>
            </a:fld>
            <a:endParaRPr lang="zh-CN" altLang="en-US"/>
          </a:p>
        </p:txBody>
      </p:sp>
    </p:spTree>
    <p:extLst>
      <p:ext uri="{BB962C8B-B14F-4D97-AF65-F5344CB8AC3E}">
        <p14:creationId xmlns:p14="http://schemas.microsoft.com/office/powerpoint/2010/main" val="309613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a:t>
            </a:fld>
            <a:endParaRPr kumimoji="1" lang="zh-CN" altLang="en-US"/>
          </a:p>
        </p:txBody>
      </p:sp>
    </p:spTree>
    <p:extLst>
      <p:ext uri="{BB962C8B-B14F-4D97-AF65-F5344CB8AC3E}">
        <p14:creationId xmlns:p14="http://schemas.microsoft.com/office/powerpoint/2010/main" val="179693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12</a:t>
            </a:fld>
            <a:endParaRPr kumimoji="1" lang="zh-CN" altLang="en-US"/>
          </a:p>
        </p:txBody>
      </p:sp>
    </p:spTree>
    <p:extLst>
      <p:ext uri="{BB962C8B-B14F-4D97-AF65-F5344CB8AC3E}">
        <p14:creationId xmlns:p14="http://schemas.microsoft.com/office/powerpoint/2010/main" val="454924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13</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14</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15</a:t>
            </a:fld>
            <a:endParaRPr kumimoji="1" lang="zh-CN" altLang="en-US"/>
          </a:p>
        </p:txBody>
      </p:sp>
    </p:spTree>
    <p:extLst>
      <p:ext uri="{BB962C8B-B14F-4D97-AF65-F5344CB8AC3E}">
        <p14:creationId xmlns:p14="http://schemas.microsoft.com/office/powerpoint/2010/main" val="2912944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16</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17</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18</a:t>
            </a:fld>
            <a:endParaRPr kumimoji="1" lang="zh-CN" altLang="en-US"/>
          </a:p>
        </p:txBody>
      </p:sp>
    </p:spTree>
    <p:extLst>
      <p:ext uri="{BB962C8B-B14F-4D97-AF65-F5344CB8AC3E}">
        <p14:creationId xmlns:p14="http://schemas.microsoft.com/office/powerpoint/2010/main" val="467693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6D601130-0E12-CA45-900E-21239E837B66}" type="slidenum">
              <a:rPr kumimoji="1" lang="zh-CN" altLang="en-US" smtClean="0"/>
              <a:t>19</a:t>
            </a:fld>
            <a:endParaRPr kumimoji="1" lang="zh-CN" altLang="en-US"/>
          </a:p>
        </p:txBody>
      </p:sp>
    </p:spTree>
    <p:extLst>
      <p:ext uri="{BB962C8B-B14F-4D97-AF65-F5344CB8AC3E}">
        <p14:creationId xmlns:p14="http://schemas.microsoft.com/office/powerpoint/2010/main" val="3807263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20</a:t>
            </a:fld>
            <a:endParaRPr kumimoji="1"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21</a:t>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6D601130-0E12-CA45-900E-21239E837B66}" type="slidenum">
              <a:rPr kumimoji="1" lang="zh-CN" altLang="en-US" smtClean="0"/>
              <a:t>3</a:t>
            </a:fld>
            <a:endParaRPr kumimoji="1" lang="zh-CN" altLang="en-US"/>
          </a:p>
        </p:txBody>
      </p:sp>
    </p:spTree>
    <p:extLst>
      <p:ext uri="{BB962C8B-B14F-4D97-AF65-F5344CB8AC3E}">
        <p14:creationId xmlns:p14="http://schemas.microsoft.com/office/powerpoint/2010/main" val="424534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22</a:t>
            </a:fld>
            <a:endParaRPr kumimoji="1"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23</a:t>
            </a:fld>
            <a:endParaRPr kumimoji="1" lang="zh-CN" altLang="en-US"/>
          </a:p>
        </p:txBody>
      </p:sp>
    </p:spTree>
    <p:extLst>
      <p:ext uri="{BB962C8B-B14F-4D97-AF65-F5344CB8AC3E}">
        <p14:creationId xmlns:p14="http://schemas.microsoft.com/office/powerpoint/2010/main" val="1144513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24</a:t>
            </a:fld>
            <a:endParaRPr kumimoji="1" lang="zh-CN" altLang="en-US"/>
          </a:p>
        </p:txBody>
      </p:sp>
    </p:spTree>
    <p:extLst>
      <p:ext uri="{BB962C8B-B14F-4D97-AF65-F5344CB8AC3E}">
        <p14:creationId xmlns:p14="http://schemas.microsoft.com/office/powerpoint/2010/main" val="1549357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25</a:t>
            </a:fld>
            <a:endParaRPr kumimoji="1" lang="zh-CN" altLang="en-US"/>
          </a:p>
        </p:txBody>
      </p:sp>
    </p:spTree>
    <p:extLst>
      <p:ext uri="{BB962C8B-B14F-4D97-AF65-F5344CB8AC3E}">
        <p14:creationId xmlns:p14="http://schemas.microsoft.com/office/powerpoint/2010/main" val="2139877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26</a:t>
            </a:fld>
            <a:endParaRPr kumimoji="1" lang="zh-CN" altLang="en-US"/>
          </a:p>
        </p:txBody>
      </p:sp>
    </p:spTree>
    <p:extLst>
      <p:ext uri="{BB962C8B-B14F-4D97-AF65-F5344CB8AC3E}">
        <p14:creationId xmlns:p14="http://schemas.microsoft.com/office/powerpoint/2010/main" val="1816491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28</a:t>
            </a:fld>
            <a:endParaRPr kumimoji="1"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30</a:t>
            </a:fld>
            <a:endParaRPr kumimoji="1"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33</a:t>
            </a:fld>
            <a:endParaRPr kumimoji="1"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6D601130-0E12-CA45-900E-21239E837B66}" type="slidenum">
              <a:rPr kumimoji="1" lang="zh-CN" altLang="en-US" smtClean="0"/>
              <a:t>36</a:t>
            </a:fld>
            <a:endParaRPr kumimoji="1" lang="zh-CN" altLang="en-US"/>
          </a:p>
        </p:txBody>
      </p:sp>
    </p:spTree>
    <p:extLst>
      <p:ext uri="{BB962C8B-B14F-4D97-AF65-F5344CB8AC3E}">
        <p14:creationId xmlns:p14="http://schemas.microsoft.com/office/powerpoint/2010/main" val="4245343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5</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601130-0E12-CA45-900E-21239E837B66}" type="slidenum">
              <a:rPr kumimoji="1"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85138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7</a:t>
            </a:fld>
            <a:endParaRPr kumimoji="1" lang="zh-CN" altLang="en-US"/>
          </a:p>
        </p:txBody>
      </p:sp>
    </p:spTree>
    <p:extLst>
      <p:ext uri="{BB962C8B-B14F-4D97-AF65-F5344CB8AC3E}">
        <p14:creationId xmlns:p14="http://schemas.microsoft.com/office/powerpoint/2010/main" val="374540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8</a:t>
            </a:fld>
            <a:endParaRPr kumimoji="1" lang="zh-CN" altLang="en-US"/>
          </a:p>
        </p:txBody>
      </p:sp>
    </p:spTree>
    <p:extLst>
      <p:ext uri="{BB962C8B-B14F-4D97-AF65-F5344CB8AC3E}">
        <p14:creationId xmlns:p14="http://schemas.microsoft.com/office/powerpoint/2010/main" val="201458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9</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10</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601130-0E12-CA45-900E-21239E837B66}" type="slidenum">
              <a:rPr kumimoji="1" lang="zh-CN" altLang="en-US" smtClean="0"/>
              <a:t>11</a:t>
            </a:fld>
            <a:endParaRPr kumimoji="1" lang="zh-CN" altLang="en-US"/>
          </a:p>
        </p:txBody>
      </p:sp>
    </p:spTree>
    <p:extLst>
      <p:ext uri="{BB962C8B-B14F-4D97-AF65-F5344CB8AC3E}">
        <p14:creationId xmlns:p14="http://schemas.microsoft.com/office/powerpoint/2010/main" val="180230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5D33C0D-0E09-4AE0-AAA4-678EDE34EB9F}" type="datetime1">
              <a:rPr lang="zh-CN" altLang="en-US" smtClean="0"/>
              <a:t>2019/9/23</a:t>
            </a:fld>
            <a:endParaRPr lang="zh-CN" altLang="en-US"/>
          </a:p>
        </p:txBody>
      </p:sp>
      <p:sp>
        <p:nvSpPr>
          <p:cNvPr id="5" name="页脚占位符 4"/>
          <p:cNvSpPr>
            <a:spLocks noGrp="1"/>
          </p:cNvSpPr>
          <p:nvPr>
            <p:ph type="ftr" sz="quarter" idx="11"/>
          </p:nvPr>
        </p:nvSpPr>
        <p:spPr/>
        <p:txBody>
          <a:bodyPr/>
          <a:lstStyle/>
          <a:p>
            <a:r>
              <a:rPr lang="zh-CN" altLang="en-US"/>
              <a:t>严格保密</a:t>
            </a:r>
          </a:p>
        </p:txBody>
      </p:sp>
      <p:sp>
        <p:nvSpPr>
          <p:cNvPr id="6" name="灯片编号占位符 5"/>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122726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8302D58-EAEB-430E-A149-2467A8BA47E2}" type="datetime1">
              <a:rPr lang="zh-CN" altLang="en-US" smtClean="0"/>
              <a:t>2019/9/23</a:t>
            </a:fld>
            <a:endParaRPr lang="zh-CN" altLang="en-US"/>
          </a:p>
        </p:txBody>
      </p:sp>
      <p:sp>
        <p:nvSpPr>
          <p:cNvPr id="5" name="页脚占位符 4"/>
          <p:cNvSpPr>
            <a:spLocks noGrp="1"/>
          </p:cNvSpPr>
          <p:nvPr>
            <p:ph type="ftr" sz="quarter" idx="11"/>
          </p:nvPr>
        </p:nvSpPr>
        <p:spPr/>
        <p:txBody>
          <a:bodyPr/>
          <a:lstStyle/>
          <a:p>
            <a:r>
              <a:rPr lang="zh-CN" altLang="en-US"/>
              <a:t>严格保密</a:t>
            </a:r>
          </a:p>
        </p:txBody>
      </p:sp>
      <p:sp>
        <p:nvSpPr>
          <p:cNvPr id="6" name="灯片编号占位符 5"/>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298584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3AABD33-5396-436B-A2DC-6CCC6B5157BB}" type="datetime1">
              <a:rPr lang="zh-CN" altLang="en-US" smtClean="0"/>
              <a:t>2019/9/23</a:t>
            </a:fld>
            <a:endParaRPr lang="zh-CN" altLang="en-US"/>
          </a:p>
        </p:txBody>
      </p:sp>
      <p:sp>
        <p:nvSpPr>
          <p:cNvPr id="5" name="页脚占位符 4"/>
          <p:cNvSpPr>
            <a:spLocks noGrp="1"/>
          </p:cNvSpPr>
          <p:nvPr>
            <p:ph type="ftr" sz="quarter" idx="11"/>
          </p:nvPr>
        </p:nvSpPr>
        <p:spPr/>
        <p:txBody>
          <a:bodyPr/>
          <a:lstStyle/>
          <a:p>
            <a:r>
              <a:rPr lang="zh-CN" altLang="en-US"/>
              <a:t>严格保密</a:t>
            </a:r>
          </a:p>
        </p:txBody>
      </p:sp>
      <p:sp>
        <p:nvSpPr>
          <p:cNvPr id="6" name="灯片编号占位符 5"/>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267836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4803973-8DEF-4954-9E26-E6F4C863A713}" type="datetime1">
              <a:rPr lang="zh-CN" altLang="en-US" smtClean="0"/>
              <a:t>2019/9/23</a:t>
            </a:fld>
            <a:endParaRPr lang="zh-CN" altLang="en-US"/>
          </a:p>
        </p:txBody>
      </p:sp>
      <p:sp>
        <p:nvSpPr>
          <p:cNvPr id="5" name="页脚占位符 4"/>
          <p:cNvSpPr>
            <a:spLocks noGrp="1"/>
          </p:cNvSpPr>
          <p:nvPr>
            <p:ph type="ftr" sz="quarter" idx="11"/>
          </p:nvPr>
        </p:nvSpPr>
        <p:spPr/>
        <p:txBody>
          <a:bodyPr/>
          <a:lstStyle/>
          <a:p>
            <a:r>
              <a:rPr lang="zh-CN" altLang="en-US"/>
              <a:t>严格保密</a:t>
            </a:r>
          </a:p>
        </p:txBody>
      </p:sp>
      <p:sp>
        <p:nvSpPr>
          <p:cNvPr id="6" name="灯片编号占位符 5"/>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96037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AA2CF76-E845-49A5-9367-F3088AB5746B}" type="datetime1">
              <a:rPr lang="zh-CN" altLang="en-US" smtClean="0"/>
              <a:t>2019/9/23</a:t>
            </a:fld>
            <a:endParaRPr lang="zh-CN" altLang="en-US"/>
          </a:p>
        </p:txBody>
      </p:sp>
      <p:sp>
        <p:nvSpPr>
          <p:cNvPr id="5" name="页脚占位符 4"/>
          <p:cNvSpPr>
            <a:spLocks noGrp="1"/>
          </p:cNvSpPr>
          <p:nvPr>
            <p:ph type="ftr" sz="quarter" idx="11"/>
          </p:nvPr>
        </p:nvSpPr>
        <p:spPr/>
        <p:txBody>
          <a:bodyPr/>
          <a:lstStyle/>
          <a:p>
            <a:r>
              <a:rPr lang="zh-CN" altLang="en-US"/>
              <a:t>严格保密</a:t>
            </a:r>
          </a:p>
        </p:txBody>
      </p:sp>
      <p:sp>
        <p:nvSpPr>
          <p:cNvPr id="6" name="灯片编号占位符 5"/>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228387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C4A4723-F982-4234-8D8C-BC5875A6B7DB}" type="datetime1">
              <a:rPr lang="zh-CN" altLang="en-US" smtClean="0"/>
              <a:t>2019/9/23</a:t>
            </a:fld>
            <a:endParaRPr lang="zh-CN" altLang="en-US"/>
          </a:p>
        </p:txBody>
      </p:sp>
      <p:sp>
        <p:nvSpPr>
          <p:cNvPr id="6" name="页脚占位符 5"/>
          <p:cNvSpPr>
            <a:spLocks noGrp="1"/>
          </p:cNvSpPr>
          <p:nvPr>
            <p:ph type="ftr" sz="quarter" idx="11"/>
          </p:nvPr>
        </p:nvSpPr>
        <p:spPr/>
        <p:txBody>
          <a:bodyPr/>
          <a:lstStyle/>
          <a:p>
            <a:r>
              <a:rPr lang="zh-CN" altLang="en-US"/>
              <a:t>严格保密</a:t>
            </a:r>
          </a:p>
        </p:txBody>
      </p:sp>
      <p:sp>
        <p:nvSpPr>
          <p:cNvPr id="7" name="灯片编号占位符 6"/>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66585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6248C8F-5DE6-4F69-8C8A-F02A9D224570}" type="datetime1">
              <a:rPr lang="zh-CN" altLang="en-US" smtClean="0"/>
              <a:t>2019/9/23</a:t>
            </a:fld>
            <a:endParaRPr lang="zh-CN" altLang="en-US"/>
          </a:p>
        </p:txBody>
      </p:sp>
      <p:sp>
        <p:nvSpPr>
          <p:cNvPr id="8" name="页脚占位符 7"/>
          <p:cNvSpPr>
            <a:spLocks noGrp="1"/>
          </p:cNvSpPr>
          <p:nvPr>
            <p:ph type="ftr" sz="quarter" idx="11"/>
          </p:nvPr>
        </p:nvSpPr>
        <p:spPr/>
        <p:txBody>
          <a:bodyPr/>
          <a:lstStyle/>
          <a:p>
            <a:r>
              <a:rPr lang="zh-CN" altLang="en-US"/>
              <a:t>严格保密</a:t>
            </a:r>
          </a:p>
        </p:txBody>
      </p:sp>
      <p:sp>
        <p:nvSpPr>
          <p:cNvPr id="9" name="灯片编号占位符 8"/>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338791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43B8799-366B-440D-AED6-F9B352D44115}" type="datetime1">
              <a:rPr lang="zh-CN" altLang="en-US" smtClean="0"/>
              <a:t>2019/9/23</a:t>
            </a:fld>
            <a:endParaRPr lang="zh-CN" altLang="en-US"/>
          </a:p>
        </p:txBody>
      </p:sp>
      <p:sp>
        <p:nvSpPr>
          <p:cNvPr id="4" name="页脚占位符 3"/>
          <p:cNvSpPr>
            <a:spLocks noGrp="1"/>
          </p:cNvSpPr>
          <p:nvPr>
            <p:ph type="ftr" sz="quarter" idx="11"/>
          </p:nvPr>
        </p:nvSpPr>
        <p:spPr/>
        <p:txBody>
          <a:bodyPr/>
          <a:lstStyle/>
          <a:p>
            <a:r>
              <a:rPr lang="zh-CN" altLang="en-US"/>
              <a:t>严格保密</a:t>
            </a:r>
          </a:p>
        </p:txBody>
      </p:sp>
      <p:sp>
        <p:nvSpPr>
          <p:cNvPr id="5" name="灯片编号占位符 4"/>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151808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673597-70EA-47EF-A401-82840B214313}" type="datetime1">
              <a:rPr lang="zh-CN" altLang="en-US" smtClean="0"/>
              <a:t>2019/9/23</a:t>
            </a:fld>
            <a:endParaRPr lang="zh-CN" altLang="en-US"/>
          </a:p>
        </p:txBody>
      </p:sp>
      <p:sp>
        <p:nvSpPr>
          <p:cNvPr id="3" name="页脚占位符 2"/>
          <p:cNvSpPr>
            <a:spLocks noGrp="1"/>
          </p:cNvSpPr>
          <p:nvPr>
            <p:ph type="ftr" sz="quarter" idx="11"/>
          </p:nvPr>
        </p:nvSpPr>
        <p:spPr/>
        <p:txBody>
          <a:bodyPr/>
          <a:lstStyle/>
          <a:p>
            <a:r>
              <a:rPr lang="zh-CN" altLang="en-US"/>
              <a:t>严格保密</a:t>
            </a:r>
          </a:p>
        </p:txBody>
      </p:sp>
      <p:sp>
        <p:nvSpPr>
          <p:cNvPr id="4" name="灯片编号占位符 3"/>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185729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DABBFA2-3F87-46C6-B3F0-CFA135621308}" type="datetime1">
              <a:rPr lang="zh-CN" altLang="en-US" smtClean="0"/>
              <a:t>2019/9/23</a:t>
            </a:fld>
            <a:endParaRPr lang="zh-CN" altLang="en-US"/>
          </a:p>
        </p:txBody>
      </p:sp>
      <p:sp>
        <p:nvSpPr>
          <p:cNvPr id="6" name="页脚占位符 5"/>
          <p:cNvSpPr>
            <a:spLocks noGrp="1"/>
          </p:cNvSpPr>
          <p:nvPr>
            <p:ph type="ftr" sz="quarter" idx="11"/>
          </p:nvPr>
        </p:nvSpPr>
        <p:spPr/>
        <p:txBody>
          <a:bodyPr/>
          <a:lstStyle/>
          <a:p>
            <a:r>
              <a:rPr lang="zh-CN" altLang="en-US"/>
              <a:t>严格保密</a:t>
            </a:r>
          </a:p>
        </p:txBody>
      </p:sp>
      <p:sp>
        <p:nvSpPr>
          <p:cNvPr id="7" name="灯片编号占位符 6"/>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21843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44769A1-4777-4640-AC1D-1D8443270D45}" type="datetime1">
              <a:rPr lang="zh-CN" altLang="en-US" smtClean="0"/>
              <a:t>2019/9/23</a:t>
            </a:fld>
            <a:endParaRPr lang="zh-CN" altLang="en-US"/>
          </a:p>
        </p:txBody>
      </p:sp>
      <p:sp>
        <p:nvSpPr>
          <p:cNvPr id="6" name="页脚占位符 5"/>
          <p:cNvSpPr>
            <a:spLocks noGrp="1"/>
          </p:cNvSpPr>
          <p:nvPr>
            <p:ph type="ftr" sz="quarter" idx="11"/>
          </p:nvPr>
        </p:nvSpPr>
        <p:spPr/>
        <p:txBody>
          <a:bodyPr/>
          <a:lstStyle/>
          <a:p>
            <a:r>
              <a:rPr lang="zh-CN" altLang="en-US"/>
              <a:t>严格保密</a:t>
            </a:r>
          </a:p>
        </p:txBody>
      </p:sp>
      <p:sp>
        <p:nvSpPr>
          <p:cNvPr id="7" name="灯片编号占位符 6"/>
          <p:cNvSpPr>
            <a:spLocks noGrp="1"/>
          </p:cNvSpPr>
          <p:nvPr>
            <p:ph type="sldNum" sz="quarter" idx="12"/>
          </p:nvPr>
        </p:nvSpPr>
        <p:spPr/>
        <p:txBody>
          <a:bodyPr/>
          <a:lstStyle/>
          <a:p>
            <a:fld id="{FD30286B-7186-4059-AAE9-6923098463C9}" type="slidenum">
              <a:rPr lang="zh-CN" altLang="en-US" smtClean="0"/>
              <a:t>‹#›</a:t>
            </a:fld>
            <a:endParaRPr lang="zh-CN" altLang="en-US"/>
          </a:p>
        </p:txBody>
      </p:sp>
    </p:spTree>
    <p:extLst>
      <p:ext uri="{BB962C8B-B14F-4D97-AF65-F5344CB8AC3E}">
        <p14:creationId xmlns:p14="http://schemas.microsoft.com/office/powerpoint/2010/main" val="294558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516216"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585FE-CD54-474C-B028-F7E584A4E075}" type="datetime1">
              <a:rPr lang="zh-CN" altLang="en-US" smtClean="0"/>
              <a:t>2019/9/23</a:t>
            </a:fld>
            <a:endParaRPr lang="zh-CN" altLang="en-US"/>
          </a:p>
        </p:txBody>
      </p:sp>
      <p:sp>
        <p:nvSpPr>
          <p:cNvPr id="5" name="页脚占位符 4"/>
          <p:cNvSpPr>
            <a:spLocks noGrp="1"/>
          </p:cNvSpPr>
          <p:nvPr>
            <p:ph type="ftr" sz="quarter" idx="3"/>
          </p:nvPr>
        </p:nvSpPr>
        <p:spPr>
          <a:xfrm>
            <a:off x="-36512" y="6520259"/>
            <a:ext cx="2895600" cy="365125"/>
          </a:xfrm>
          <a:prstGeom prst="rect">
            <a:avLst/>
          </a:prstGeom>
        </p:spPr>
        <p:txBody>
          <a:bodyPr vert="horz" lIns="91440" tIns="45720" rIns="91440" bIns="45720" rtlCol="0" anchor="ctr"/>
          <a:lstStyle>
            <a:lvl1pPr algn="l">
              <a:defRPr sz="1200">
                <a:solidFill>
                  <a:schemeClr val="tx1"/>
                </a:solidFill>
                <a:latin typeface="微软雅黑" panose="020B0503020204020204" pitchFamily="34" charset="-122"/>
                <a:ea typeface="微软雅黑" panose="020B0503020204020204" pitchFamily="34" charset="-122"/>
              </a:defRPr>
            </a:lvl1pPr>
          </a:lstStyle>
          <a:p>
            <a:r>
              <a:rPr lang="zh-CN" altLang="en-US"/>
              <a:t>严格保密</a:t>
            </a:r>
            <a:endParaRPr lang="zh-CN" altLang="en-US" dirty="0"/>
          </a:p>
        </p:txBody>
      </p:sp>
      <p:sp>
        <p:nvSpPr>
          <p:cNvPr id="6" name="灯片编号占位符 5"/>
          <p:cNvSpPr>
            <a:spLocks noGrp="1"/>
          </p:cNvSpPr>
          <p:nvPr>
            <p:ph type="sldNum" sz="quarter" idx="4"/>
          </p:nvPr>
        </p:nvSpPr>
        <p:spPr>
          <a:xfrm>
            <a:off x="3635896" y="6520259"/>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D30286B-7186-4059-AAE9-6923098463C9}" type="slidenum">
              <a:rPr lang="zh-CN" altLang="en-US" smtClean="0"/>
              <a:pPr/>
              <a:t>‹#›</a:t>
            </a:fld>
            <a:endParaRPr lang="zh-CN" altLang="en-US"/>
          </a:p>
        </p:txBody>
      </p:sp>
    </p:spTree>
    <p:extLst>
      <p:ext uri="{BB962C8B-B14F-4D97-AF65-F5344CB8AC3E}">
        <p14:creationId xmlns:p14="http://schemas.microsoft.com/office/powerpoint/2010/main" val="96049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pn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ongjinjin\Desktop\611改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62627"/>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385731" y="321670"/>
            <a:ext cx="2145326" cy="802864"/>
          </a:xfrm>
          <a:prstGeom prst="rect">
            <a:avLst/>
          </a:prstGeom>
        </p:spPr>
      </p:pic>
      <p:sp>
        <p:nvSpPr>
          <p:cNvPr id="6" name="矩形 5"/>
          <p:cNvSpPr/>
          <p:nvPr/>
        </p:nvSpPr>
        <p:spPr>
          <a:xfrm>
            <a:off x="2051720" y="1844824"/>
            <a:ext cx="6703886" cy="2520280"/>
          </a:xfrm>
          <a:prstGeom prst="rect">
            <a:avLst/>
          </a:prstGeom>
          <a:solidFill>
            <a:schemeClr val="bg1">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 name="文本框 7"/>
          <p:cNvSpPr txBox="1"/>
          <p:nvPr/>
        </p:nvSpPr>
        <p:spPr>
          <a:xfrm>
            <a:off x="3131840" y="2002677"/>
            <a:ext cx="5623766" cy="1167605"/>
          </a:xfrm>
          <a:prstGeom prst="rect">
            <a:avLst/>
          </a:prstGeom>
          <a:noFill/>
        </p:spPr>
        <p:txBody>
          <a:bodyPr wrap="square" lIns="72558" tIns="36279" rIns="72558" bIns="36279" rtlCol="0">
            <a:spAutoFit/>
          </a:bodyPr>
          <a:lstStyle/>
          <a:p>
            <a:pPr>
              <a:lnSpc>
                <a:spcPct val="150000"/>
              </a:lnSpc>
            </a:pPr>
            <a:r>
              <a:rPr kumimoji="1" lang="zh-CN" altLang="en-US" sz="2800" b="1" dirty="0">
                <a:solidFill>
                  <a:srgbClr val="EE7700"/>
                </a:solidFill>
                <a:latin typeface="微软雅黑" panose="020B0503020204020204" pitchFamily="34" charset="-122"/>
                <a:ea typeface="微软雅黑" panose="020B0503020204020204" pitchFamily="34" charset="-122"/>
              </a:rPr>
              <a:t>破产重整管理模式与预重整</a:t>
            </a:r>
            <a:br>
              <a:rPr kumimoji="1" lang="zh-CN" altLang="en-US" sz="2800" b="1" dirty="0">
                <a:solidFill>
                  <a:srgbClr val="EE7700"/>
                </a:solidFill>
                <a:latin typeface="微软雅黑" panose="020B0503020204020204" pitchFamily="34" charset="-122"/>
                <a:ea typeface="微软雅黑" panose="020B0503020204020204" pitchFamily="34" charset="-122"/>
              </a:rPr>
            </a:br>
            <a:endParaRPr kumimoji="1" lang="zh-CN" altLang="en-US" sz="2200" b="1" dirty="0">
              <a:solidFill>
                <a:srgbClr val="EE7700"/>
              </a:solidFill>
              <a:latin typeface="微软雅黑" panose="020B0503020204020204" pitchFamily="34" charset="-122"/>
              <a:ea typeface="微软雅黑" panose="020B0503020204020204" pitchFamily="34" charset="-122"/>
            </a:endParaRPr>
          </a:p>
        </p:txBody>
      </p:sp>
      <p:sp>
        <p:nvSpPr>
          <p:cNvPr id="8" name="文本框 11"/>
          <p:cNvSpPr txBox="1"/>
          <p:nvPr/>
        </p:nvSpPr>
        <p:spPr>
          <a:xfrm>
            <a:off x="2843808" y="3501008"/>
            <a:ext cx="5911798" cy="965819"/>
          </a:xfrm>
          <a:prstGeom prst="rect">
            <a:avLst/>
          </a:prstGeom>
          <a:noFill/>
        </p:spPr>
        <p:txBody>
          <a:bodyPr wrap="square" lIns="72558" tIns="36279" rIns="72558" bIns="36279" rtlCol="0">
            <a:spAutoFit/>
          </a:bodyPr>
          <a:lstStyle/>
          <a:p>
            <a:pPr algn="ctr">
              <a:spcBef>
                <a:spcPct val="0"/>
              </a:spcBef>
            </a:pPr>
            <a:r>
              <a:rPr lang="zh-CN" altLang="en-US" sz="2000" b="1" dirty="0">
                <a:solidFill>
                  <a:srgbClr val="EE7700"/>
                </a:solidFill>
                <a:latin typeface="华文楷体" pitchFamily="2" charset="-122"/>
                <a:ea typeface="华文楷体" pitchFamily="2" charset="-122"/>
              </a:rPr>
              <a:t>许胜锋    北京市中伦（深圳）律师事务所      合伙人</a:t>
            </a:r>
            <a:endParaRPr lang="en-US" altLang="zh-CN" sz="2000" b="1" dirty="0">
              <a:solidFill>
                <a:srgbClr val="EE7700"/>
              </a:solidFill>
              <a:latin typeface="华文楷体" pitchFamily="2" charset="-122"/>
              <a:ea typeface="华文楷体" pitchFamily="2" charset="-122"/>
            </a:endParaRPr>
          </a:p>
          <a:p>
            <a:pPr algn="ctr">
              <a:spcBef>
                <a:spcPct val="0"/>
              </a:spcBef>
            </a:pPr>
            <a:r>
              <a:rPr lang="zh-CN" altLang="en-US" sz="2000" b="1" dirty="0">
                <a:solidFill>
                  <a:srgbClr val="EE7700"/>
                </a:solidFill>
                <a:latin typeface="华文楷体" pitchFamily="2" charset="-122"/>
                <a:ea typeface="华文楷体" pitchFamily="2" charset="-122"/>
              </a:rPr>
              <a:t>                  </a:t>
            </a:r>
          </a:p>
          <a:p>
            <a:endParaRPr kumimoji="1" lang="en-US" altLang="zh-CN" b="1" dirty="0">
              <a:solidFill>
                <a:srgbClr val="EE7700"/>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2977128" y="6453336"/>
            <a:ext cx="2987783" cy="369332"/>
          </a:xfrm>
          <a:prstGeom prst="rect">
            <a:avLst/>
          </a:prstGeom>
          <a:noFill/>
        </p:spPr>
        <p:txBody>
          <a:bodyPr wrap="square" rtlCol="0">
            <a:spAutoFit/>
          </a:bodyPr>
          <a:lstStyle/>
          <a:p>
            <a:pPr algn="ctr"/>
            <a:r>
              <a:rPr lang="en-US" altLang="zh-CN" sz="1800" dirty="0">
                <a:solidFill>
                  <a:schemeClr val="bg1"/>
                </a:solidFill>
                <a:latin typeface="华文新魏" panose="02010800040101010101" pitchFamily="2" charset="-122"/>
                <a:ea typeface="华文新魏" panose="02010800040101010101" pitchFamily="2" charset="-122"/>
              </a:rPr>
              <a:t>——</a:t>
            </a:r>
            <a:r>
              <a:rPr lang="zh-CN" altLang="en-US" sz="1800" dirty="0">
                <a:solidFill>
                  <a:schemeClr val="bg1"/>
                </a:solidFill>
                <a:latin typeface="华文新魏" panose="02010800040101010101" pitchFamily="2" charset="-122"/>
                <a:ea typeface="华文新魏" panose="02010800040101010101" pitchFamily="2" charset="-122"/>
              </a:rPr>
              <a:t>言中伦  行中虑</a:t>
            </a:r>
            <a:r>
              <a:rPr lang="en-US" altLang="zh-CN" sz="1800" dirty="0">
                <a:solidFill>
                  <a:schemeClr val="bg1"/>
                </a:solidFill>
                <a:latin typeface="华文新魏" panose="02010800040101010101" pitchFamily="2" charset="-122"/>
                <a:ea typeface="华文新魏" panose="02010800040101010101" pitchFamily="2" charset="-122"/>
              </a:rPr>
              <a:t>——</a:t>
            </a:r>
            <a:endParaRPr lang="zh-CN" altLang="en-US" sz="1800" b="1" dirty="0">
              <a:solidFill>
                <a:schemeClr val="bg1"/>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49741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10</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445894"/>
            <a:ext cx="217702" cy="215211"/>
          </a:xfrm>
          <a:prstGeom prst="rect">
            <a:avLst/>
          </a:prstGeom>
        </p:spPr>
      </p:pic>
      <p:sp>
        <p:nvSpPr>
          <p:cNvPr id="13" name="文本框 6"/>
          <p:cNvSpPr txBox="1"/>
          <p:nvPr/>
        </p:nvSpPr>
        <p:spPr>
          <a:xfrm>
            <a:off x="467544" y="383661"/>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1259468"/>
            <a:ext cx="348557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1197912"/>
            <a:ext cx="1123354" cy="400110"/>
            <a:chOff x="4738906" y="298431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grpSp>
        <p:nvGrpSpPr>
          <p:cNvPr id="29" name="组合 28"/>
          <p:cNvGrpSpPr/>
          <p:nvPr/>
        </p:nvGrpSpPr>
        <p:grpSpPr>
          <a:xfrm>
            <a:off x="611560" y="3140968"/>
            <a:ext cx="1123354" cy="400110"/>
            <a:chOff x="4723040" y="2952880"/>
            <a:chExt cx="1123354" cy="400110"/>
          </a:xfrm>
        </p:grpSpPr>
        <p:sp>
          <p:nvSpPr>
            <p:cNvPr id="30" name="椭圆 29"/>
            <p:cNvSpPr/>
            <p:nvPr/>
          </p:nvSpPr>
          <p:spPr>
            <a:xfrm>
              <a:off x="4749300" y="3056961"/>
              <a:ext cx="297757" cy="296029"/>
            </a:xfrm>
            <a:prstGeom prst="ellipse">
              <a:avLst/>
            </a:prstGeom>
            <a:solidFill>
              <a:schemeClr val="accent1">
                <a:lumMod val="7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30"/>
            <p:cNvSpPr txBox="1"/>
            <p:nvPr/>
          </p:nvSpPr>
          <p:spPr>
            <a:xfrm>
              <a:off x="4723040" y="2952880"/>
              <a:ext cx="1123354" cy="400110"/>
            </a:xfrm>
            <a:prstGeom prst="rect">
              <a:avLst/>
            </a:prstGeom>
            <a:noFill/>
          </p:spPr>
          <p:txBody>
            <a:bodyPr wrap="square" rtlCol="0">
              <a:spAutoFit/>
            </a:bodyPr>
            <a:lstStyle/>
            <a:p>
              <a:r>
                <a:rPr lang="en-US" altLang="zh-CN" sz="2000" b="1" dirty="0">
                  <a:solidFill>
                    <a:schemeClr val="bg1"/>
                  </a:solidFill>
                </a:rPr>
                <a:t>…</a:t>
              </a:r>
              <a:endParaRPr lang="zh-CN" altLang="en-US" sz="2000" b="1" dirty="0">
                <a:solidFill>
                  <a:schemeClr val="bg1"/>
                </a:solidFill>
              </a:endParaRPr>
            </a:p>
          </p:txBody>
        </p:sp>
      </p:grpSp>
      <p:sp>
        <p:nvSpPr>
          <p:cNvPr id="32" name="TextBox 31"/>
          <p:cNvSpPr txBox="1"/>
          <p:nvPr/>
        </p:nvSpPr>
        <p:spPr>
          <a:xfrm>
            <a:off x="1050276" y="3234664"/>
            <a:ext cx="1793532"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存在的问题</a:t>
            </a:r>
            <a:endParaRPr lang="zh-CN" altLang="en-US" dirty="0"/>
          </a:p>
        </p:txBody>
      </p:sp>
      <p:sp>
        <p:nvSpPr>
          <p:cNvPr id="33" name="TextBox 32"/>
          <p:cNvSpPr txBox="1"/>
          <p:nvPr/>
        </p:nvSpPr>
        <p:spPr>
          <a:xfrm>
            <a:off x="3131840" y="2237090"/>
            <a:ext cx="5297008" cy="2416046"/>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立法关于债务人自行管理适用的</a:t>
            </a:r>
            <a:r>
              <a:rPr lang="zh-CN" altLang="en-US" b="1" dirty="0">
                <a:solidFill>
                  <a:srgbClr val="E46C0A"/>
                </a:solidFill>
                <a:latin typeface="微软雅黑" panose="020B0503020204020204" pitchFamily="34" charset="-122"/>
                <a:ea typeface="微软雅黑" panose="020B0503020204020204" pitchFamily="34" charset="-122"/>
              </a:rPr>
              <a:t>条件不明确</a:t>
            </a:r>
          </a:p>
          <a:p>
            <a:pPr marL="285750" indent="-285750">
              <a:lnSpc>
                <a:spcPct val="150000"/>
              </a:lnSpc>
              <a:buFont typeface="Wingdings" panose="05000000000000000000" pitchFamily="2" charset="2"/>
              <a:buChar char="l"/>
            </a:pP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债务人与管理人的</a:t>
            </a:r>
            <a:r>
              <a:rPr lang="zh-CN" altLang="en-US" b="1" dirty="0">
                <a:solidFill>
                  <a:srgbClr val="E46C0A"/>
                </a:solidFill>
                <a:latin typeface="微软雅黑" panose="020B0503020204020204" pitchFamily="34" charset="-122"/>
                <a:ea typeface="微软雅黑" panose="020B0503020204020204" pitchFamily="34" charset="-122"/>
              </a:rPr>
              <a:t>分工不明确</a:t>
            </a:r>
            <a:endParaRPr lang="en-US" altLang="zh-CN" b="1" dirty="0">
              <a:solidFill>
                <a:srgbClr val="E46C0A"/>
              </a:solidFill>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l"/>
            </a:pP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l"/>
            </a:pPr>
            <a:r>
              <a:rPr lang="zh-CN" altLang="en-US" b="1" dirty="0">
                <a:solidFill>
                  <a:srgbClr val="E46C0A"/>
                </a:solidFill>
                <a:latin typeface="微软雅黑" panose="020B0503020204020204" pitchFamily="34" charset="-122"/>
                <a:ea typeface="微软雅黑" panose="020B0503020204020204" pitchFamily="34" charset="-122"/>
              </a:rPr>
              <a:t>缺乏退出机制</a:t>
            </a:r>
          </a:p>
          <a:p>
            <a:pPr marL="285750" indent="-285750">
              <a:buFont typeface="Wingdings" panose="05000000000000000000" pitchFamily="2" charset="2"/>
              <a:buChar char="l"/>
            </a:pPr>
            <a:endParaRPr lang="zh-CN" altLang="en-US" sz="1600" dirty="0">
              <a:latin typeface="微软雅黑" panose="020B0503020204020204" pitchFamily="34" charset="-122"/>
              <a:ea typeface="微软雅黑" panose="020B0503020204020204" pitchFamily="34" charset="-122"/>
            </a:endParaRPr>
          </a:p>
        </p:txBody>
      </p:sp>
      <p:sp>
        <p:nvSpPr>
          <p:cNvPr id="2" name="左大括号 1"/>
          <p:cNvSpPr/>
          <p:nvPr/>
        </p:nvSpPr>
        <p:spPr>
          <a:xfrm>
            <a:off x="2508007" y="2420888"/>
            <a:ext cx="335801" cy="1872208"/>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422042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11</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786190"/>
            <a:ext cx="351476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24634"/>
            <a:ext cx="1123354" cy="400110"/>
            <a:chOff x="4738906" y="298431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918582" y="1507874"/>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1</a:t>
            </a:r>
            <a:r>
              <a:rPr lang="zh-CN" altLang="en-US" b="1" dirty="0">
                <a:solidFill>
                  <a:srgbClr val="E46C0A"/>
                </a:solidFill>
                <a:latin typeface="微软雅黑" panose="020B0503020204020204" pitchFamily="34" charset="-122"/>
                <a:ea typeface="微软雅黑" panose="020B0503020204020204" pitchFamily="34" charset="-122"/>
              </a:rPr>
              <a:t>）明确适用条件</a:t>
            </a:r>
          </a:p>
        </p:txBody>
      </p:sp>
      <p:sp>
        <p:nvSpPr>
          <p:cNvPr id="4" name="TextBox 3"/>
          <p:cNvSpPr txBox="1"/>
          <p:nvPr/>
        </p:nvSpPr>
        <p:spPr>
          <a:xfrm>
            <a:off x="462133" y="2036461"/>
            <a:ext cx="8142315" cy="3293209"/>
          </a:xfrm>
          <a:prstGeom prst="rect">
            <a:avLst/>
          </a:prstGeom>
          <a:noFill/>
        </p:spPr>
        <p:txBody>
          <a:bodyPr wrap="square" rtlCol="0">
            <a:spAutoFit/>
          </a:bodyPr>
          <a:lstStyle/>
          <a:p>
            <a:pPr marL="285750" indent="-285750">
              <a:buFont typeface="Wingdings" panose="05000000000000000000" pitchFamily="2" charset="2"/>
              <a:buChar char="Ø"/>
            </a:pPr>
            <a:r>
              <a:rPr lang="zh-CN" altLang="en-US" sz="1600" b="1" dirty="0">
                <a:latin typeface="微软雅黑" panose="020B0503020204020204" pitchFamily="34" charset="-122"/>
                <a:ea typeface="微软雅黑" panose="020B0503020204020204" pitchFamily="34" charset="-122"/>
              </a:rPr>
              <a:t>德国的相关立法规定</a:t>
            </a: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债务人自行管理亦应当由法院批准，并应当符合由债务人提出自行管理的申请、债权人申请破产的须经该债权人同意以及不存在造成程序迟延或对债权人利益造成不利的情况等条件。</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en-US" altLang="zh-CN" sz="1600" dirty="0">
                <a:latin typeface="微软雅黑" panose="020B0503020204020204" pitchFamily="34" charset="-122"/>
                <a:ea typeface="微软雅黑" panose="020B0503020204020204" pitchFamily="34" charset="-122"/>
              </a:rPr>
              <a:t>2011</a:t>
            </a:r>
            <a:r>
              <a:rPr lang="zh-CN" altLang="en-US" sz="1600" dirty="0">
                <a:latin typeface="微软雅黑" panose="020B0503020204020204" pitchFamily="34" charset="-122"/>
                <a:ea typeface="微软雅黑" panose="020B0503020204020204" pitchFamily="34" charset="-122"/>
              </a:rPr>
              <a:t>年修改：</a:t>
            </a:r>
            <a:r>
              <a:rPr lang="zh-CN" altLang="zh-CN" sz="1600" dirty="0">
                <a:latin typeface="微软雅黑" panose="020B0503020204020204" pitchFamily="34" charset="-122"/>
                <a:ea typeface="微软雅黑" panose="020B0503020204020204" pitchFamily="34" charset="-122"/>
              </a:rPr>
              <a:t>只要不存在具体情况可以证明债务人自行管理的授予会导致对债权人的不利益，即可依债务人申请授予其执行管理的权限</a:t>
            </a:r>
            <a:r>
              <a:rPr lang="zh-CN" altLang="en-US"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rPr>
              <a:t>如果债务人在行将支付不能的情况下提出破产申请和自行管理申请，而法院认为债务人自行管理授予前提条件尚未满足的，则法院必须给予债务人收回破产申请的机会</a:t>
            </a:r>
            <a:r>
              <a:rPr lang="zh-CN" altLang="en-US" sz="1600" dirty="0">
                <a:latin typeface="微软雅黑" panose="020B0503020204020204" pitchFamily="34" charset="-122"/>
                <a:ea typeface="微软雅黑" panose="020B0503020204020204" pitchFamily="34" charset="-122"/>
              </a:rPr>
              <a:t>。</a:t>
            </a:r>
          </a:p>
          <a:p>
            <a:endParaRPr lang="zh-CN" altLang="en-US" sz="1600"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sz="1600" b="1" dirty="0">
                <a:latin typeface="微软雅黑" panose="020B0503020204020204" pitchFamily="34" charset="-122"/>
                <a:ea typeface="微软雅黑" panose="020B0503020204020204" pitchFamily="34" charset="-122"/>
              </a:rPr>
              <a:t>学者观点</a:t>
            </a: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王欣新教授认为：在债务人申请重整的情况下，一般应允许债务人自行管理；在债权人或者出资人申请重整的情况下，须征询重整申请人的意见。</a:t>
            </a:r>
          </a:p>
          <a:p>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53447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12</a:t>
            </a:fld>
            <a:endParaRPr lang="zh-CN" altLang="en-US" dirty="0"/>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786190"/>
            <a:ext cx="351476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24634"/>
            <a:ext cx="1123354" cy="400110"/>
            <a:chOff x="4738906" y="298431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918582" y="1507874"/>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1</a:t>
            </a:r>
            <a:r>
              <a:rPr lang="zh-CN" altLang="en-US" b="1" dirty="0">
                <a:solidFill>
                  <a:srgbClr val="E46C0A"/>
                </a:solidFill>
                <a:latin typeface="微软雅黑" panose="020B0503020204020204" pitchFamily="34" charset="-122"/>
                <a:ea typeface="微软雅黑" panose="020B0503020204020204" pitchFamily="34" charset="-122"/>
              </a:rPr>
              <a:t>）明确适用条件</a:t>
            </a:r>
          </a:p>
        </p:txBody>
      </p:sp>
      <p:sp>
        <p:nvSpPr>
          <p:cNvPr id="4" name="TextBox 3"/>
          <p:cNvSpPr txBox="1"/>
          <p:nvPr/>
        </p:nvSpPr>
        <p:spPr>
          <a:xfrm>
            <a:off x="650728" y="2036461"/>
            <a:ext cx="7953720" cy="3970318"/>
          </a:xfrm>
          <a:prstGeom prst="rect">
            <a:avLst/>
          </a:prstGeom>
          <a:noFill/>
        </p:spPr>
        <p:txBody>
          <a:bodyPr wrap="square" rtlCol="0">
            <a:spAutoFit/>
          </a:bodyPr>
          <a:lstStyle/>
          <a:p>
            <a:endParaRPr lang="zh-CN" altLang="en-US"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solidFill>
                  <a:srgbClr val="E46C0A"/>
                </a:solidFill>
                <a:latin typeface="微软雅黑" panose="020B0503020204020204" pitchFamily="34" charset="-122"/>
                <a:ea typeface="微软雅黑" panose="020B0503020204020204" pitchFamily="34" charset="-122"/>
              </a:rPr>
              <a:t> 深圳中院的规定</a:t>
            </a:r>
          </a:p>
          <a:p>
            <a:r>
              <a:rPr lang="zh-CN" altLang="en-US" dirty="0">
                <a:latin typeface="微软雅黑" panose="020B0503020204020204" pitchFamily="34" charset="-122"/>
                <a:ea typeface="微软雅黑" panose="020B0503020204020204" pitchFamily="34" charset="-122"/>
              </a:rPr>
              <a:t>     不予批准：</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（一）债务人治理结构存在问题；</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（二）债务人有</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企业破产法</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第三十一至三十三条规定的行为，情节严  重；</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（三）存在其他不适合自行管理情形的。</a:t>
            </a:r>
            <a:endParaRPr lang="en-US" altLang="zh-CN"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dirty="0">
              <a:latin typeface="微软雅黑" panose="020B0503020204020204" pitchFamily="34" charset="-122"/>
              <a:ea typeface="微软雅黑" panose="020B0503020204020204" pitchFamily="34" charset="-122"/>
            </a:endParaRPr>
          </a:p>
          <a:p>
            <a:pPr marL="285750" lvl="0" indent="-285750">
              <a:buFont typeface="Wingdings" panose="05000000000000000000" pitchFamily="2" charset="2"/>
              <a:buChar char="Ø"/>
            </a:pPr>
            <a:r>
              <a:rPr lang="zh-CN" altLang="en-US" b="1" dirty="0">
                <a:solidFill>
                  <a:srgbClr val="E46C0A"/>
                </a:solidFill>
                <a:latin typeface="微软雅黑" panose="020B0503020204020204" pitchFamily="34" charset="-122"/>
                <a:ea typeface="微软雅黑" panose="020B0503020204020204" pitchFamily="34" charset="-122"/>
              </a:rPr>
              <a:t>九民会议纪要（征求意见稿）的规定</a:t>
            </a:r>
            <a:endParaRPr lang="en-US" altLang="zh-CN" b="1" dirty="0">
              <a:solidFill>
                <a:srgbClr val="E46C0A"/>
              </a:solidFill>
              <a:latin typeface="微软雅黑" panose="020B0503020204020204" pitchFamily="34" charset="-122"/>
              <a:ea typeface="微软雅黑" panose="020B0503020204020204" pitchFamily="34" charset="-122"/>
            </a:endParaRPr>
          </a:p>
          <a:p>
            <a:pPr lvl="0" indent="457200"/>
            <a:r>
              <a:rPr lang="zh-CN" altLang="en-US" dirty="0">
                <a:latin typeface="微软雅黑" panose="020B0503020204020204" pitchFamily="34" charset="-122"/>
                <a:ea typeface="微软雅黑" panose="020B0503020204020204" pitchFamily="34" charset="-122"/>
              </a:rPr>
              <a:t>应当批准：</a:t>
            </a:r>
            <a:endParaRPr lang="en-US" altLang="zh-CN" dirty="0">
              <a:latin typeface="微软雅黑" panose="020B0503020204020204" pitchFamily="34" charset="-122"/>
              <a:ea typeface="微软雅黑" panose="020B0503020204020204" pitchFamily="34" charset="-122"/>
            </a:endParaRPr>
          </a:p>
          <a:p>
            <a:pPr lvl="0" indent="457200"/>
            <a:r>
              <a:rPr lang="zh-CN" altLang="en-US" dirty="0">
                <a:latin typeface="微软雅黑" panose="020B0503020204020204" pitchFamily="34" charset="-122"/>
                <a:ea typeface="微软雅黑" panose="020B0503020204020204" pitchFamily="34" charset="-122"/>
              </a:rPr>
              <a:t>（一）债务人的内部治理机制仍正常运转；</a:t>
            </a:r>
            <a:endParaRPr lang="en-US" altLang="zh-CN" dirty="0">
              <a:latin typeface="微软雅黑" panose="020B0503020204020204" pitchFamily="34" charset="-122"/>
              <a:ea typeface="微软雅黑" panose="020B0503020204020204" pitchFamily="34" charset="-122"/>
            </a:endParaRPr>
          </a:p>
          <a:p>
            <a:pPr lvl="0" indent="457200"/>
            <a:r>
              <a:rPr lang="zh-CN" altLang="en-US" dirty="0">
                <a:latin typeface="微软雅黑" panose="020B0503020204020204" pitchFamily="34" charset="-122"/>
                <a:ea typeface="微软雅黑" panose="020B0503020204020204" pitchFamily="34" charset="-122"/>
              </a:rPr>
              <a:t>（二）债务人自行管理有利于债务人继续经营；</a:t>
            </a:r>
            <a:endParaRPr lang="en-US" altLang="zh-CN" dirty="0">
              <a:latin typeface="微软雅黑" panose="020B0503020204020204" pitchFamily="34" charset="-122"/>
              <a:ea typeface="微软雅黑" panose="020B0503020204020204" pitchFamily="34" charset="-122"/>
            </a:endParaRPr>
          </a:p>
          <a:p>
            <a:pPr lvl="0" indent="457200"/>
            <a:r>
              <a:rPr lang="zh-CN" altLang="en-US" dirty="0">
                <a:latin typeface="微软雅黑" panose="020B0503020204020204" pitchFamily="34" charset="-122"/>
                <a:ea typeface="微软雅黑" panose="020B0503020204020204" pitchFamily="34" charset="-122"/>
              </a:rPr>
              <a:t>（三）债务人不存在隐匿、转移财产或者不配合清算的行为；</a:t>
            </a:r>
            <a:endParaRPr lang="en-US" altLang="zh-CN" dirty="0">
              <a:latin typeface="微软雅黑" panose="020B0503020204020204" pitchFamily="34" charset="-122"/>
              <a:ea typeface="微软雅黑" panose="020B0503020204020204" pitchFamily="34" charset="-122"/>
            </a:endParaRPr>
          </a:p>
          <a:p>
            <a:pPr lvl="0" indent="457200"/>
            <a:r>
              <a:rPr lang="zh-CN" altLang="en-US" dirty="0">
                <a:latin typeface="微软雅黑" panose="020B0503020204020204" pitchFamily="34" charset="-122"/>
                <a:ea typeface="微软雅黑" panose="020B0503020204020204" pitchFamily="34" charset="-122"/>
              </a:rPr>
              <a:t>（四）债务人不存在其他严重损害债权人利益的行为。</a:t>
            </a:r>
          </a:p>
        </p:txBody>
      </p:sp>
    </p:spTree>
    <p:extLst>
      <p:ext uri="{BB962C8B-B14F-4D97-AF65-F5344CB8AC3E}">
        <p14:creationId xmlns:p14="http://schemas.microsoft.com/office/powerpoint/2010/main" val="355016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13</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786190"/>
            <a:ext cx="3701597"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24634"/>
            <a:ext cx="1123354" cy="400110"/>
            <a:chOff x="4738906" y="298431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grpSp>
        <p:nvGrpSpPr>
          <p:cNvPr id="34" name="组合 33"/>
          <p:cNvGrpSpPr/>
          <p:nvPr/>
        </p:nvGrpSpPr>
        <p:grpSpPr>
          <a:xfrm>
            <a:off x="638610" y="1412776"/>
            <a:ext cx="1123354" cy="400110"/>
            <a:chOff x="4723040" y="3033020"/>
            <a:chExt cx="1123354" cy="400110"/>
          </a:xfrm>
        </p:grpSpPr>
        <p:sp>
          <p:nvSpPr>
            <p:cNvPr id="35" name="椭圆 34"/>
            <p:cNvSpPr/>
            <p:nvPr/>
          </p:nvSpPr>
          <p:spPr>
            <a:xfrm>
              <a:off x="4749300" y="3056961"/>
              <a:ext cx="297757" cy="296029"/>
            </a:xfrm>
            <a:prstGeom prst="ellipse">
              <a:avLst/>
            </a:prstGeom>
            <a:solidFill>
              <a:schemeClr val="accent1">
                <a:lumMod val="7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a:off x="4723040" y="3033020"/>
              <a:ext cx="1123354" cy="400110"/>
            </a:xfrm>
            <a:prstGeom prst="rect">
              <a:avLst/>
            </a:prstGeom>
            <a:noFill/>
          </p:spPr>
          <p:txBody>
            <a:bodyPr wrap="square" rtlCol="0">
              <a:spAutoFit/>
            </a:bodyPr>
            <a:lstStyle/>
            <a:p>
              <a:r>
                <a:rPr lang="zh-CN" altLang="en-US" sz="2000" b="1" dirty="0">
                  <a:solidFill>
                    <a:schemeClr val="bg1"/>
                  </a:solidFill>
                </a:rPr>
                <a:t>！</a:t>
              </a:r>
            </a:p>
          </p:txBody>
        </p:sp>
      </p:grpSp>
      <p:sp>
        <p:nvSpPr>
          <p:cNvPr id="41" name="TextBox 40"/>
          <p:cNvSpPr txBox="1"/>
          <p:nvPr/>
        </p:nvSpPr>
        <p:spPr>
          <a:xfrm>
            <a:off x="1070658" y="1416229"/>
            <a:ext cx="2205198"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我们的建议</a:t>
            </a:r>
          </a:p>
        </p:txBody>
      </p:sp>
      <p:sp>
        <p:nvSpPr>
          <p:cNvPr id="2" name="TextBox 1"/>
          <p:cNvSpPr txBox="1"/>
          <p:nvPr/>
        </p:nvSpPr>
        <p:spPr>
          <a:xfrm>
            <a:off x="388214" y="3028890"/>
            <a:ext cx="2581669" cy="1200329"/>
          </a:xfrm>
          <a:prstGeom prst="rect">
            <a:avLst/>
          </a:prstGeom>
          <a:solidFill>
            <a:schemeClr val="bg1">
              <a:lumMod val="95000"/>
            </a:schemeClr>
          </a:solidFill>
        </p:spPr>
        <p:txBody>
          <a:bodyPr wrap="square" rtlCol="0">
            <a:spAutoFit/>
          </a:bodyPr>
          <a:lstStyle/>
          <a:p>
            <a:r>
              <a:rPr lang="zh-CN" altLang="en-US" dirty="0">
                <a:latin typeface="微软雅黑" panose="020B0503020204020204" pitchFamily="34" charset="-122"/>
                <a:ea typeface="微软雅黑" panose="020B0503020204020204" pitchFamily="34" charset="-122"/>
              </a:rPr>
              <a:t>我们认为债务人自行管理的适用条件可归纳为：</a:t>
            </a:r>
            <a:r>
              <a:rPr lang="zh-CN" altLang="en-US" b="1" dirty="0">
                <a:solidFill>
                  <a:srgbClr val="E46C0A"/>
                </a:solidFill>
                <a:latin typeface="微软雅黑" panose="020B0503020204020204" pitchFamily="34" charset="-122"/>
                <a:ea typeface="微软雅黑" panose="020B0503020204020204" pitchFamily="34" charset="-122"/>
              </a:rPr>
              <a:t>有意愿、有能力</a:t>
            </a:r>
            <a:r>
              <a:rPr lang="zh-CN" altLang="en-US" dirty="0">
                <a:latin typeface="微软雅黑" panose="020B0503020204020204" pitchFamily="34" charset="-122"/>
                <a:ea typeface="微软雅黑" panose="020B0503020204020204" pitchFamily="34" charset="-122"/>
              </a:rPr>
              <a:t>和有</a:t>
            </a:r>
            <a:r>
              <a:rPr lang="zh-CN" altLang="en-US" b="1" dirty="0">
                <a:solidFill>
                  <a:srgbClr val="E46C0A"/>
                </a:solidFill>
                <a:latin typeface="微软雅黑" panose="020B0503020204020204" pitchFamily="34" charset="-122"/>
                <a:ea typeface="微软雅黑" panose="020B0503020204020204" pitchFamily="34" charset="-122"/>
              </a:rPr>
              <a:t>诚信</a:t>
            </a:r>
            <a:r>
              <a:rPr lang="zh-CN" altLang="en-US" dirty="0">
                <a:latin typeface="微软雅黑" panose="020B0503020204020204" pitchFamily="34" charset="-122"/>
                <a:ea typeface="微软雅黑" panose="020B0503020204020204" pitchFamily="34" charset="-122"/>
              </a:rPr>
              <a:t>。</a:t>
            </a:r>
            <a:endParaRPr lang="zh-CN" altLang="en-US" dirty="0"/>
          </a:p>
        </p:txBody>
      </p:sp>
      <p:sp>
        <p:nvSpPr>
          <p:cNvPr id="4" name="TextBox 3"/>
          <p:cNvSpPr txBox="1"/>
          <p:nvPr/>
        </p:nvSpPr>
        <p:spPr>
          <a:xfrm>
            <a:off x="3691843" y="1628800"/>
            <a:ext cx="5200637" cy="4524315"/>
          </a:xfrm>
          <a:prstGeom prst="rect">
            <a:avLst/>
          </a:prstGeom>
          <a:noFill/>
        </p:spPr>
        <p:txBody>
          <a:bodyPr wrap="square" rtlCol="0">
            <a:spAutoFit/>
          </a:bodyPr>
          <a:lstStyle/>
          <a:p>
            <a:pPr marL="285750" indent="-285750">
              <a:buFont typeface="Wingdings" panose="05000000000000000000" pitchFamily="2" charset="2"/>
              <a:buChar char="Ø"/>
            </a:pPr>
            <a:r>
              <a:rPr lang="zh-CN" altLang="en-US" b="1" dirty="0">
                <a:solidFill>
                  <a:srgbClr val="E46C0A"/>
                </a:solidFill>
                <a:latin typeface="微软雅黑" panose="020B0503020204020204" pitchFamily="34" charset="-122"/>
                <a:ea typeface="微软雅黑" panose="020B0503020204020204" pitchFamily="34" charset="-122"/>
              </a:rPr>
              <a:t>有意愿</a:t>
            </a:r>
            <a:endParaRPr lang="zh-CN" altLang="en-US"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若债务人提交了董事会或者股东会的决议，即表明其内部对自行管理具有统一的意愿，原则上即应当赋予债务人自行管理权限。</a:t>
            </a:r>
          </a:p>
          <a:p>
            <a:endParaRPr lang="zh-CN" altLang="en-US"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solidFill>
                  <a:srgbClr val="E46C0A"/>
                </a:solidFill>
                <a:latin typeface="微软雅黑" panose="020B0503020204020204" pitchFamily="34" charset="-122"/>
                <a:ea typeface="微软雅黑" panose="020B0503020204020204" pitchFamily="34" charset="-122"/>
              </a:rPr>
              <a:t>有能力</a:t>
            </a:r>
            <a:endParaRPr lang="zh-CN" altLang="en-US"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主要考察债务人的公司治理结构是否完善，能否有效运行；</a:t>
            </a:r>
            <a:endParaRPr lang="en-US" altLang="zh-CN"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公司在进入重整程序前，是否已经做了充分的工作准备。</a:t>
            </a:r>
          </a:p>
          <a:p>
            <a:endParaRPr lang="zh-CN" altLang="en-US"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r>
              <a:rPr lang="zh-CN" altLang="en-US" b="1" dirty="0">
                <a:solidFill>
                  <a:srgbClr val="E46C0A"/>
                </a:solidFill>
                <a:latin typeface="微软雅黑" panose="020B0503020204020204" pitchFamily="34" charset="-122"/>
                <a:ea typeface="微软雅黑" panose="020B0503020204020204" pitchFamily="34" charset="-122"/>
              </a:rPr>
              <a:t>有诚信</a:t>
            </a:r>
            <a:endParaRPr lang="zh-CN" altLang="en-US"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若债务人存在严重的失信行为的，比如有证据证明债务人存在严重的资产转移行为的，或者债务人隐匿、损毁财务资料、财务账簿的，法院可以否决债务人的自行管理申请。</a:t>
            </a:r>
          </a:p>
        </p:txBody>
      </p:sp>
      <p:sp>
        <p:nvSpPr>
          <p:cNvPr id="5" name="右箭头 4"/>
          <p:cNvSpPr/>
          <p:nvPr/>
        </p:nvSpPr>
        <p:spPr>
          <a:xfrm>
            <a:off x="3025830" y="3356992"/>
            <a:ext cx="610066" cy="778805"/>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8775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14</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8" y="786190"/>
            <a:ext cx="351476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64704"/>
            <a:ext cx="1123354" cy="400110"/>
            <a:chOff x="4738906" y="302438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302438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870403" y="1442808"/>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2</a:t>
            </a:r>
            <a:r>
              <a:rPr lang="zh-CN" altLang="en-US" b="1" dirty="0">
                <a:solidFill>
                  <a:srgbClr val="E46C0A"/>
                </a:solidFill>
                <a:latin typeface="微软雅黑" panose="020B0503020204020204" pitchFamily="34" charset="-122"/>
                <a:ea typeface="微软雅黑" panose="020B0503020204020204" pitchFamily="34" charset="-122"/>
              </a:rPr>
              <a:t>）重整控制权合理配置</a:t>
            </a:r>
          </a:p>
        </p:txBody>
      </p:sp>
      <p:sp>
        <p:nvSpPr>
          <p:cNvPr id="4" name="TextBox 3"/>
          <p:cNvSpPr txBox="1"/>
          <p:nvPr/>
        </p:nvSpPr>
        <p:spPr>
          <a:xfrm>
            <a:off x="948485" y="2042923"/>
            <a:ext cx="7655963" cy="2862322"/>
          </a:xfrm>
          <a:prstGeom prst="rect">
            <a:avLst/>
          </a:prstGeom>
          <a:noFill/>
        </p:spPr>
        <p:txBody>
          <a:bodyPr wrap="square" rtlCol="0">
            <a:spAutoFit/>
          </a:bodyPr>
          <a:lstStyle/>
          <a:p>
            <a:pPr marL="285750" lvl="0" indent="-285750">
              <a:buFont typeface="Wingdings" panose="05000000000000000000" pitchFamily="2" charset="2"/>
              <a:buChar char="Ø"/>
            </a:pPr>
            <a:r>
              <a:rPr lang="en-US" altLang="zh-CN" sz="2000" b="1" i="1" u="sng" dirty="0">
                <a:latin typeface="隶书" panose="02010509060101010101" pitchFamily="49" charset="-122"/>
                <a:ea typeface="隶书" panose="02010509060101010101" pitchFamily="49" charset="-122"/>
              </a:rPr>
              <a:t>《</a:t>
            </a:r>
            <a:r>
              <a:rPr lang="zh-CN" altLang="en-US" sz="2000" b="1" i="1" u="sng" dirty="0">
                <a:latin typeface="隶书" panose="02010509060101010101" pitchFamily="49" charset="-122"/>
                <a:ea typeface="隶书" panose="02010509060101010101" pitchFamily="49" charset="-122"/>
              </a:rPr>
              <a:t>企业破产法</a:t>
            </a:r>
            <a:r>
              <a:rPr lang="en-US" altLang="zh-CN" sz="2000" b="1" i="1" u="sng" dirty="0">
                <a:latin typeface="隶书" panose="02010509060101010101" pitchFamily="49" charset="-122"/>
                <a:ea typeface="隶书" panose="02010509060101010101" pitchFamily="49" charset="-122"/>
              </a:rPr>
              <a:t>》 </a:t>
            </a:r>
            <a:r>
              <a:rPr lang="zh-CN" altLang="en-US" sz="2000" i="1" u="sng" dirty="0">
                <a:latin typeface="隶书" panose="02010509060101010101" pitchFamily="49" charset="-122"/>
                <a:ea typeface="隶书" panose="02010509060101010101" pitchFamily="49" charset="-122"/>
              </a:rPr>
              <a:t>第</a:t>
            </a:r>
            <a:r>
              <a:rPr lang="en-US" altLang="zh-CN" sz="2000" i="1" u="sng" dirty="0">
                <a:latin typeface="隶书" panose="02010509060101010101" pitchFamily="49" charset="-122"/>
                <a:ea typeface="隶书" panose="02010509060101010101" pitchFamily="49" charset="-122"/>
              </a:rPr>
              <a:t>73</a:t>
            </a:r>
            <a:r>
              <a:rPr lang="zh-CN" altLang="en-US" sz="2000" i="1" u="sng" dirty="0">
                <a:latin typeface="隶书" panose="02010509060101010101" pitchFamily="49" charset="-122"/>
                <a:ea typeface="隶书" panose="02010509060101010101" pitchFamily="49" charset="-122"/>
              </a:rPr>
              <a:t>条第二款</a:t>
            </a:r>
            <a:endParaRPr lang="en-US" altLang="zh-CN" sz="2000" i="1" u="sng" dirty="0">
              <a:latin typeface="隶书" panose="02010509060101010101" pitchFamily="49" charset="-122"/>
              <a:ea typeface="隶书" panose="02010509060101010101" pitchFamily="49" charset="-122"/>
            </a:endParaRPr>
          </a:p>
          <a:p>
            <a:pPr marL="342900" lvl="0" indent="-342900">
              <a:buFont typeface="Arial" panose="020B0604020202020204" pitchFamily="34" charset="0"/>
              <a:buChar char="•"/>
            </a:pPr>
            <a:r>
              <a:rPr lang="zh-CN" altLang="en-US" sz="2000" dirty="0">
                <a:latin typeface="隶书" panose="02010509060101010101" pitchFamily="49" charset="-122"/>
                <a:ea typeface="隶书" panose="02010509060101010101" pitchFamily="49" charset="-122"/>
              </a:rPr>
              <a:t>有前款规定情形的，依照本法规定已接管债务人财产和营业事务的管理人应当向债务人移交财产和营业事务，本法规定的</a:t>
            </a:r>
            <a:r>
              <a:rPr lang="zh-CN" altLang="en-US" sz="2000" b="1" i="1" u="sng" dirty="0">
                <a:latin typeface="隶书" panose="02010509060101010101" pitchFamily="49" charset="-122"/>
                <a:ea typeface="隶书" panose="02010509060101010101" pitchFamily="49" charset="-122"/>
              </a:rPr>
              <a:t>管理人的职权</a:t>
            </a:r>
            <a:r>
              <a:rPr lang="zh-CN" altLang="en-US" sz="2000" dirty="0">
                <a:latin typeface="隶书" panose="02010509060101010101" pitchFamily="49" charset="-122"/>
                <a:ea typeface="隶书" panose="02010509060101010101" pitchFamily="49" charset="-122"/>
              </a:rPr>
              <a:t>由债务人行使。</a:t>
            </a:r>
            <a:endParaRPr lang="en-US" altLang="zh-CN" sz="2000" dirty="0">
              <a:latin typeface="隶书" panose="02010509060101010101" pitchFamily="49" charset="-122"/>
              <a:ea typeface="隶书" panose="02010509060101010101" pitchFamily="49" charset="-122"/>
            </a:endParaRPr>
          </a:p>
          <a:p>
            <a:pPr marL="342900" lvl="0" indent="-342900">
              <a:buFont typeface="Arial" panose="020B0604020202020204" pitchFamily="34" charset="0"/>
              <a:buChar char="•"/>
            </a:pPr>
            <a:endParaRPr lang="en-US" altLang="zh-CN" sz="2000" dirty="0">
              <a:latin typeface="隶书" panose="02010509060101010101" pitchFamily="49" charset="-122"/>
              <a:ea typeface="隶书" panose="02010509060101010101" pitchFamily="49" charset="-122"/>
            </a:endParaRPr>
          </a:p>
          <a:p>
            <a:pPr marL="285750" lvl="0" indent="-285750">
              <a:buFont typeface="Wingdings" panose="05000000000000000000" pitchFamily="2" charset="2"/>
              <a:buChar char="Ø"/>
            </a:pPr>
            <a:r>
              <a:rPr lang="en-US" altLang="zh-CN" sz="2000" b="1" i="1" u="sng" dirty="0">
                <a:latin typeface="隶书" panose="02010509060101010101" pitchFamily="49" charset="-122"/>
                <a:ea typeface="隶书" panose="02010509060101010101" pitchFamily="49" charset="-122"/>
              </a:rPr>
              <a:t>《</a:t>
            </a:r>
            <a:r>
              <a:rPr lang="zh-CN" altLang="en-US" sz="2000" b="1" i="1" u="sng" dirty="0">
                <a:latin typeface="隶书" panose="02010509060101010101" pitchFamily="49" charset="-122"/>
                <a:ea typeface="隶书" panose="02010509060101010101" pitchFamily="49" charset="-122"/>
              </a:rPr>
              <a:t>九民会议纪要（征求意见稿）</a:t>
            </a:r>
            <a:r>
              <a:rPr lang="en-US" altLang="zh-CN" sz="2000" b="1" i="1" u="sng" dirty="0">
                <a:latin typeface="隶书" panose="02010509060101010101" pitchFamily="49" charset="-122"/>
                <a:ea typeface="隶书" panose="02010509060101010101" pitchFamily="49" charset="-122"/>
              </a:rPr>
              <a:t>》</a:t>
            </a:r>
            <a:r>
              <a:rPr lang="zh-CN" altLang="en-US" sz="2000" i="1" u="sng" dirty="0">
                <a:latin typeface="隶书" panose="02010509060101010101" pitchFamily="49" charset="-122"/>
                <a:ea typeface="隶书" panose="02010509060101010101" pitchFamily="49" charset="-122"/>
              </a:rPr>
              <a:t>第</a:t>
            </a:r>
            <a:r>
              <a:rPr lang="en-US" altLang="zh-CN" sz="2000" i="1" u="sng" dirty="0">
                <a:latin typeface="隶书" panose="02010509060101010101" pitchFamily="49" charset="-122"/>
                <a:ea typeface="隶书" panose="02010509060101010101" pitchFamily="49" charset="-122"/>
              </a:rPr>
              <a:t>107</a:t>
            </a:r>
            <a:r>
              <a:rPr lang="zh-CN" altLang="en-US" sz="2000" i="1" u="sng" dirty="0">
                <a:latin typeface="隶书" panose="02010509060101010101" pitchFamily="49" charset="-122"/>
                <a:ea typeface="隶书" panose="02010509060101010101" pitchFamily="49" charset="-122"/>
              </a:rPr>
              <a:t>条</a:t>
            </a:r>
            <a:endParaRPr lang="en-US" altLang="zh-CN" sz="2000" i="1" u="sng" dirty="0">
              <a:latin typeface="隶书" panose="02010509060101010101" pitchFamily="49" charset="-122"/>
              <a:ea typeface="隶书" panose="02010509060101010101" pitchFamily="49" charset="-122"/>
            </a:endParaRPr>
          </a:p>
          <a:p>
            <a:pPr marL="342900" lvl="0" indent="-342900">
              <a:buFont typeface="Arial" panose="020B0604020202020204" pitchFamily="34" charset="0"/>
              <a:buChar char="•"/>
            </a:pPr>
            <a:r>
              <a:rPr lang="zh-CN" altLang="en-US" sz="2000" dirty="0">
                <a:latin typeface="隶书" panose="02010509060101010101" pitchFamily="49" charset="-122"/>
                <a:ea typeface="隶书" panose="02010509060101010101" pitchFamily="49" charset="-122"/>
              </a:rPr>
              <a:t>经人民法院批准由债务人自行管理财产和营业事务的，</a:t>
            </a:r>
            <a:r>
              <a:rPr lang="en-US" altLang="zh-CN" sz="2000" dirty="0">
                <a:latin typeface="隶书" panose="02010509060101010101" pitchFamily="49" charset="-122"/>
                <a:ea typeface="隶书" panose="02010509060101010101" pitchFamily="49" charset="-122"/>
              </a:rPr>
              <a:t>《</a:t>
            </a:r>
            <a:r>
              <a:rPr lang="zh-CN" altLang="en-US" sz="2000" dirty="0">
                <a:latin typeface="隶书" panose="02010509060101010101" pitchFamily="49" charset="-122"/>
                <a:ea typeface="隶书" panose="02010509060101010101" pitchFamily="49" charset="-122"/>
              </a:rPr>
              <a:t>企业破产法</a:t>
            </a:r>
            <a:r>
              <a:rPr lang="en-US" altLang="zh-CN" sz="2000" dirty="0">
                <a:latin typeface="隶书" panose="02010509060101010101" pitchFamily="49" charset="-122"/>
                <a:ea typeface="隶书" panose="02010509060101010101" pitchFamily="49" charset="-122"/>
              </a:rPr>
              <a:t>》</a:t>
            </a:r>
            <a:r>
              <a:rPr lang="zh-CN" altLang="en-US" sz="2000" dirty="0">
                <a:latin typeface="隶书" panose="02010509060101010101" pitchFamily="49" charset="-122"/>
                <a:ea typeface="隶书" panose="02010509060101010101" pitchFamily="49" charset="-122"/>
              </a:rPr>
              <a:t>规定的管理人职权中</a:t>
            </a:r>
            <a:r>
              <a:rPr lang="zh-CN" altLang="en-US" sz="2000" b="1" i="1" u="sng" dirty="0">
                <a:latin typeface="隶书" panose="02010509060101010101" pitchFamily="49" charset="-122"/>
                <a:ea typeface="隶书" panose="02010509060101010101" pitchFamily="49" charset="-122"/>
              </a:rPr>
              <a:t>有关财产管理和营业经营的职权</a:t>
            </a:r>
            <a:r>
              <a:rPr lang="zh-CN" altLang="en-US" sz="2000" dirty="0">
                <a:latin typeface="隶书" panose="02010509060101010101" pitchFamily="49" charset="-122"/>
                <a:ea typeface="隶书" panose="02010509060101010101" pitchFamily="49" charset="-122"/>
              </a:rPr>
              <a:t>应当由债务人行使。</a:t>
            </a:r>
            <a:endParaRPr lang="en-US" altLang="zh-CN" sz="2000" dirty="0">
              <a:latin typeface="隶书" panose="02010509060101010101" pitchFamily="49" charset="-122"/>
              <a:ea typeface="隶书" panose="02010509060101010101" pitchFamily="49" charset="-122"/>
            </a:endParaRPr>
          </a:p>
        </p:txBody>
      </p:sp>
    </p:spTree>
    <p:extLst>
      <p:ext uri="{BB962C8B-B14F-4D97-AF65-F5344CB8AC3E}">
        <p14:creationId xmlns:p14="http://schemas.microsoft.com/office/powerpoint/2010/main" val="4021351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15</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8" y="786190"/>
            <a:ext cx="351476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64704"/>
            <a:ext cx="1123354" cy="400110"/>
            <a:chOff x="4738906" y="302438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302438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870403" y="1442808"/>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2</a:t>
            </a:r>
            <a:r>
              <a:rPr lang="zh-CN" altLang="en-US" b="1" dirty="0">
                <a:solidFill>
                  <a:srgbClr val="E46C0A"/>
                </a:solidFill>
                <a:latin typeface="微软雅黑" panose="020B0503020204020204" pitchFamily="34" charset="-122"/>
                <a:ea typeface="微软雅黑" panose="020B0503020204020204" pitchFamily="34" charset="-122"/>
              </a:rPr>
              <a:t>）重整控制权合理配置</a:t>
            </a:r>
          </a:p>
        </p:txBody>
      </p:sp>
      <p:sp>
        <p:nvSpPr>
          <p:cNvPr id="4" name="TextBox 3"/>
          <p:cNvSpPr txBox="1"/>
          <p:nvPr/>
        </p:nvSpPr>
        <p:spPr>
          <a:xfrm>
            <a:off x="948485" y="2042923"/>
            <a:ext cx="7655963" cy="2844177"/>
          </a:xfrm>
          <a:prstGeom prst="rect">
            <a:avLst/>
          </a:prstGeom>
          <a:noFill/>
        </p:spPr>
        <p:txBody>
          <a:bodyPr wrap="square" rtlCol="0">
            <a:spAutoFit/>
          </a:bodyPr>
          <a:lstStyle/>
          <a:p>
            <a:pPr marL="285750" indent="-285750">
              <a:lnSpc>
                <a:spcPct val="150000"/>
              </a:lnSpc>
              <a:spcAft>
                <a:spcPts val="1200"/>
              </a:spcAft>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我们认为重整控制权可概括为</a:t>
            </a:r>
            <a:r>
              <a:rPr lang="zh-CN" altLang="en-US" b="1" dirty="0">
                <a:solidFill>
                  <a:srgbClr val="E46C0A"/>
                </a:solidFill>
                <a:latin typeface="微软雅黑" panose="020B0503020204020204" pitchFamily="34" charset="-122"/>
                <a:ea typeface="微软雅黑" panose="020B0503020204020204" pitchFamily="34" charset="-122"/>
              </a:rPr>
              <a:t>重整事务控制权</a:t>
            </a:r>
            <a:r>
              <a:rPr lang="zh-CN" altLang="en-US" dirty="0">
                <a:latin typeface="微软雅黑" panose="020B0503020204020204" pitchFamily="34" charset="-122"/>
                <a:ea typeface="微软雅黑" panose="020B0503020204020204" pitchFamily="34" charset="-122"/>
              </a:rPr>
              <a:t>和</a:t>
            </a:r>
            <a:r>
              <a:rPr lang="zh-CN" altLang="en-US" b="1" dirty="0">
                <a:solidFill>
                  <a:srgbClr val="E46C0A"/>
                </a:solidFill>
                <a:latin typeface="微软雅黑" panose="020B0503020204020204" pitchFamily="34" charset="-122"/>
                <a:ea typeface="微软雅黑" panose="020B0503020204020204" pitchFamily="34" charset="-122"/>
              </a:rPr>
              <a:t>经营控制权</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spcAft>
                <a:spcPts val="1200"/>
              </a:spcAft>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其中，</a:t>
            </a:r>
            <a:r>
              <a:rPr lang="zh-CN" altLang="en-US" b="1" dirty="0">
                <a:latin typeface="微软雅黑" panose="020B0503020204020204" pitchFamily="34" charset="-122"/>
                <a:ea typeface="微软雅黑" panose="020B0503020204020204" pitchFamily="34" charset="-122"/>
              </a:rPr>
              <a:t>重整事务控制权</a:t>
            </a:r>
            <a:r>
              <a:rPr lang="zh-CN" altLang="en-US" dirty="0">
                <a:latin typeface="微软雅黑" panose="020B0503020204020204" pitchFamily="34" charset="-122"/>
                <a:ea typeface="微软雅黑" panose="020B0503020204020204" pitchFamily="34" charset="-122"/>
              </a:rPr>
              <a:t>诸如调查债务人财产、对债权以及取回权等权利的审查、撤销权、组织召开关系人会议等，</a:t>
            </a:r>
            <a:r>
              <a:rPr lang="zh-CN" altLang="en-US" b="1" dirty="0">
                <a:latin typeface="微软雅黑" panose="020B0503020204020204" pitchFamily="34" charset="-122"/>
                <a:ea typeface="微软雅黑" panose="020B0503020204020204" pitchFamily="34" charset="-122"/>
              </a:rPr>
              <a:t>是不宜由债务人来行使的。</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spcAft>
                <a:spcPts val="1200"/>
              </a:spcAft>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 深圳中院从实践的角度对重整中所涉权限进行了全面梳理，并在管理人和债务人之间进行配置。以下以我们担任债务人重整法律顾问的中华自行车公司重整案为例具体说明。</a:t>
            </a:r>
          </a:p>
        </p:txBody>
      </p:sp>
    </p:spTree>
    <p:extLst>
      <p:ext uri="{BB962C8B-B14F-4D97-AF65-F5344CB8AC3E}">
        <p14:creationId xmlns:p14="http://schemas.microsoft.com/office/powerpoint/2010/main" val="421915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16</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grpSp>
        <p:nvGrpSpPr>
          <p:cNvPr id="7" name="组合 6"/>
          <p:cNvGrpSpPr/>
          <p:nvPr/>
        </p:nvGrpSpPr>
        <p:grpSpPr>
          <a:xfrm>
            <a:off x="611560" y="1124744"/>
            <a:ext cx="3869550" cy="930071"/>
            <a:chOff x="1" y="0"/>
            <a:chExt cx="3869550" cy="1177951"/>
          </a:xfrm>
          <a:solidFill>
            <a:schemeClr val="tx1">
              <a:lumMod val="50000"/>
              <a:lumOff val="50000"/>
            </a:schemeClr>
          </a:solidFill>
        </p:grpSpPr>
        <p:sp>
          <p:nvSpPr>
            <p:cNvPr id="22" name="矩形 21"/>
            <p:cNvSpPr/>
            <p:nvPr/>
          </p:nvSpPr>
          <p:spPr>
            <a:xfrm>
              <a:off x="1" y="0"/>
              <a:ext cx="3869550" cy="1177951"/>
            </a:xfrm>
            <a:prstGeom prst="rect">
              <a:avLst/>
            </a:prstGeom>
            <a:grpFill/>
            <a:ln>
              <a:solidFill>
                <a:schemeClr val="bg1"/>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3" name="矩形 22"/>
            <p:cNvSpPr/>
            <p:nvPr/>
          </p:nvSpPr>
          <p:spPr>
            <a:xfrm>
              <a:off x="1" y="0"/>
              <a:ext cx="3869550" cy="117795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zh-CN" altLang="en-US" sz="2000" b="1" kern="1200" dirty="0">
                  <a:latin typeface="微软雅黑" panose="020B0503020204020204" pitchFamily="34" charset="-122"/>
                  <a:ea typeface="微软雅黑" panose="020B0503020204020204" pitchFamily="34" charset="-122"/>
                </a:rPr>
                <a:t>管理人职责</a:t>
              </a:r>
              <a:endParaRPr lang="zh-CN" altLang="en-US" sz="2000" b="1" kern="1200" dirty="0">
                <a:solidFill>
                  <a:schemeClr val="tx1"/>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611560" y="2065096"/>
            <a:ext cx="3915011" cy="4144842"/>
            <a:chOff x="-45421" y="972109"/>
            <a:chExt cx="3915011" cy="3572163"/>
          </a:xfrm>
          <a:solidFill>
            <a:schemeClr val="bg1">
              <a:lumMod val="95000"/>
            </a:schemeClr>
          </a:solidFill>
        </p:grpSpPr>
        <p:sp>
          <p:nvSpPr>
            <p:cNvPr id="20" name="矩形 19"/>
            <p:cNvSpPr/>
            <p:nvPr/>
          </p:nvSpPr>
          <p:spPr>
            <a:xfrm>
              <a:off x="40" y="1277722"/>
              <a:ext cx="3869550" cy="3266550"/>
            </a:xfrm>
            <a:prstGeom prst="rect">
              <a:avLst/>
            </a:prstGeom>
            <a:grpFill/>
          </p:spPr>
          <p:style>
            <a:lnRef idx="2">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1" name="矩形 20"/>
            <p:cNvSpPr/>
            <p:nvPr/>
          </p:nvSpPr>
          <p:spPr>
            <a:xfrm>
              <a:off x="-45421" y="972109"/>
              <a:ext cx="3869550" cy="3266550"/>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altLang="zh-CN" b="1" kern="1200" dirty="0">
                  <a:latin typeface="微软雅黑" panose="020B0503020204020204" pitchFamily="34" charset="-122"/>
                  <a:ea typeface="微软雅黑" panose="020B0503020204020204" pitchFamily="34" charset="-122"/>
                </a:rPr>
                <a:t>1.</a:t>
              </a:r>
              <a:r>
                <a:rPr lang="zh-CN" altLang="en-US" b="1" kern="1200" dirty="0">
                  <a:latin typeface="微软雅黑" panose="020B0503020204020204" pitchFamily="34" charset="-122"/>
                  <a:ea typeface="微软雅黑" panose="020B0503020204020204" pitchFamily="34" charset="-122"/>
                </a:rPr>
                <a:t>重整事务性职责</a:t>
              </a:r>
            </a:p>
            <a:p>
              <a:pPr marL="342900" lvl="2" indent="-171450" algn="l" defTabSz="755650">
                <a:lnSpc>
                  <a:spcPct val="90000"/>
                </a:lnSpc>
                <a:spcBef>
                  <a:spcPct val="0"/>
                </a:spcBef>
                <a:spcAft>
                  <a:spcPct val="15000"/>
                </a:spcAft>
                <a:buChar char="••"/>
              </a:pPr>
              <a:r>
                <a:rPr lang="zh-CN" altLang="en-US" kern="1200" dirty="0">
                  <a:latin typeface="微软雅黑" panose="020B0503020204020204" pitchFamily="34" charset="-122"/>
                  <a:ea typeface="微软雅黑" panose="020B0503020204020204" pitchFamily="34" charset="-122"/>
                </a:rPr>
                <a:t>调查债务人财产状况、审查权利主张、行使撤销权、组织召开关系人会议、代表债务人参加诉讼、仲裁。</a:t>
              </a:r>
              <a:endParaRPr lang="en-US" altLang="zh-CN" kern="1200" dirty="0">
                <a:latin typeface="微软雅黑" panose="020B0503020204020204" pitchFamily="34" charset="-122"/>
                <a:ea typeface="微软雅黑" panose="020B0503020204020204" pitchFamily="34" charset="-122"/>
              </a:endParaRPr>
            </a:p>
            <a:p>
              <a:pPr marL="342900" lvl="2" indent="-171450" algn="l" defTabSz="755650">
                <a:lnSpc>
                  <a:spcPct val="90000"/>
                </a:lnSpc>
                <a:spcBef>
                  <a:spcPct val="0"/>
                </a:spcBef>
                <a:spcAft>
                  <a:spcPct val="15000"/>
                </a:spcAft>
                <a:buChar char="••"/>
              </a:pPr>
              <a:endParaRPr lang="en-US" altLang="zh-CN" kern="1200" dirty="0">
                <a:latin typeface="微软雅黑" panose="020B0503020204020204" pitchFamily="34" charset="-122"/>
                <a:ea typeface="微软雅黑" panose="020B0503020204020204" pitchFamily="34" charset="-122"/>
              </a:endParaRPr>
            </a:p>
            <a:p>
              <a:pPr marL="171450" lvl="1" indent="-171450" algn="l" defTabSz="755650">
                <a:lnSpc>
                  <a:spcPct val="90000"/>
                </a:lnSpc>
                <a:spcBef>
                  <a:spcPct val="0"/>
                </a:spcBef>
                <a:spcAft>
                  <a:spcPct val="15000"/>
                </a:spcAft>
                <a:buChar char="••"/>
              </a:pPr>
              <a:r>
                <a:rPr lang="en-US" altLang="zh-CN" b="1" kern="1200" dirty="0">
                  <a:latin typeface="微软雅黑" panose="020B0503020204020204" pitchFamily="34" charset="-122"/>
                  <a:ea typeface="微软雅黑" panose="020B0503020204020204" pitchFamily="34" charset="-122"/>
                </a:rPr>
                <a:t>2.</a:t>
              </a:r>
              <a:r>
                <a:rPr lang="zh-CN" altLang="en-US" b="1" kern="1200" dirty="0">
                  <a:latin typeface="微软雅黑" panose="020B0503020204020204" pitchFamily="34" charset="-122"/>
                  <a:ea typeface="微软雅黑" panose="020B0503020204020204" pitchFamily="34" charset="-122"/>
                </a:rPr>
                <a:t>对债务人的监督职责</a:t>
              </a:r>
              <a:endParaRPr lang="en-US" altLang="zh-CN" b="1" kern="1200" dirty="0">
                <a:latin typeface="微软雅黑" panose="020B0503020204020204" pitchFamily="34" charset="-122"/>
                <a:ea typeface="微软雅黑" panose="020B0503020204020204" pitchFamily="34" charset="-122"/>
              </a:endParaRPr>
            </a:p>
            <a:p>
              <a:pPr marL="342900" lvl="2" indent="-171450" algn="l" defTabSz="755650">
                <a:lnSpc>
                  <a:spcPct val="90000"/>
                </a:lnSpc>
                <a:spcBef>
                  <a:spcPct val="0"/>
                </a:spcBef>
                <a:spcAft>
                  <a:spcPct val="15000"/>
                </a:spcAft>
                <a:buChar char="••"/>
              </a:pPr>
              <a:r>
                <a:rPr lang="zh-CN" altLang="en-US" kern="1200" dirty="0">
                  <a:latin typeface="微软雅黑" panose="020B0503020204020204" pitchFamily="34" charset="-122"/>
                  <a:ea typeface="微软雅黑" panose="020B0503020204020204" pitchFamily="34" charset="-122"/>
                </a:rPr>
                <a:t>监督债务人的财产管理和处分行为、日常经营管理行为、日常财务收支及重整费用支出情况、监督债务人制作重整计划草案相关事宜，以及监督债务人执行重整计划草案。</a:t>
              </a:r>
              <a:endParaRPr lang="en-US" altLang="zh-CN" kern="1200" dirty="0">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617429" y="1117251"/>
            <a:ext cx="3869550" cy="945056"/>
            <a:chOff x="3960487" y="0"/>
            <a:chExt cx="3869550" cy="1196930"/>
          </a:xfrm>
        </p:grpSpPr>
        <p:sp>
          <p:nvSpPr>
            <p:cNvPr id="18" name="矩形 17"/>
            <p:cNvSpPr/>
            <p:nvPr/>
          </p:nvSpPr>
          <p:spPr>
            <a:xfrm>
              <a:off x="3960487" y="0"/>
              <a:ext cx="3869550" cy="1196930"/>
            </a:xfrm>
            <a:prstGeom prst="rect">
              <a:avLst/>
            </a:prstGeom>
            <a:solidFill>
              <a:schemeClr val="bg2">
                <a:lumMod val="75000"/>
              </a:schemeClr>
            </a:solidFill>
            <a:ln>
              <a:solidFill>
                <a:schemeClr val="bg1"/>
              </a:solidFill>
            </a:ln>
          </p:spPr>
          <p:style>
            <a:lnRef idx="2">
              <a:scrgbClr r="0" g="0" b="0"/>
            </a:lnRef>
            <a:fillRef idx="1">
              <a:scrgbClr r="0" g="0" b="0"/>
            </a:fillRef>
            <a:effectRef idx="0">
              <a:schemeClr val="accent2">
                <a:hueOff val="-14400000"/>
                <a:satOff val="-50003"/>
                <a:lumOff val="60001"/>
                <a:alphaOff val="0"/>
              </a:schemeClr>
            </a:effectRef>
            <a:fontRef idx="minor">
              <a:schemeClr val="lt1"/>
            </a:fontRef>
          </p:style>
        </p:sp>
        <p:sp>
          <p:nvSpPr>
            <p:cNvPr id="19" name="矩形 18"/>
            <p:cNvSpPr/>
            <p:nvPr/>
          </p:nvSpPr>
          <p:spPr>
            <a:xfrm>
              <a:off x="3960487" y="0"/>
              <a:ext cx="3869550" cy="11969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zh-CN" altLang="en-US" sz="2000" b="1" kern="1200" dirty="0">
                  <a:latin typeface="微软雅黑" panose="020B0503020204020204" pitchFamily="34" charset="-122"/>
                  <a:ea typeface="微软雅黑" panose="020B0503020204020204" pitchFamily="34" charset="-122"/>
                </a:rPr>
                <a:t>债务人职责</a:t>
              </a:r>
              <a:endParaRPr lang="zh-CN" altLang="en-US" sz="2000" b="1" kern="1200" dirty="0">
                <a:solidFill>
                  <a:schemeClr val="tx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617429" y="2062307"/>
            <a:ext cx="3877867" cy="4148815"/>
            <a:chOff x="3960448" y="969869"/>
            <a:chExt cx="3877867" cy="3575587"/>
          </a:xfrm>
          <a:solidFill>
            <a:schemeClr val="bg1">
              <a:lumMod val="85000"/>
            </a:schemeClr>
          </a:solidFill>
        </p:grpSpPr>
        <p:sp>
          <p:nvSpPr>
            <p:cNvPr id="16" name="矩形 15"/>
            <p:cNvSpPr/>
            <p:nvPr/>
          </p:nvSpPr>
          <p:spPr>
            <a:xfrm>
              <a:off x="3960448" y="1278906"/>
              <a:ext cx="3869550" cy="3266550"/>
            </a:xfrm>
            <a:prstGeom prst="rect">
              <a:avLst/>
            </a:prstGeom>
            <a:grpFill/>
          </p:spPr>
          <p:style>
            <a:lnRef idx="2">
              <a:schemeClr val="accent2">
                <a:tint val="40000"/>
                <a:alpha val="90000"/>
                <a:hueOff val="-14400000"/>
                <a:satOff val="-19494"/>
                <a:lumOff val="16275"/>
                <a:alphaOff val="0"/>
              </a:schemeClr>
            </a:lnRef>
            <a:fillRef idx="1">
              <a:scrgbClr r="0" g="0" b="0"/>
            </a:fillRef>
            <a:effectRef idx="0">
              <a:schemeClr val="accent2">
                <a:tint val="40000"/>
                <a:alpha val="90000"/>
                <a:hueOff val="-14400000"/>
                <a:satOff val="-19494"/>
                <a:lumOff val="16275"/>
                <a:alphaOff val="0"/>
              </a:schemeClr>
            </a:effectRef>
            <a:fontRef idx="minor">
              <a:schemeClr val="dk1">
                <a:hueOff val="0"/>
                <a:satOff val="0"/>
                <a:lumOff val="0"/>
                <a:alphaOff val="0"/>
              </a:schemeClr>
            </a:fontRef>
          </p:style>
        </p:sp>
        <p:sp>
          <p:nvSpPr>
            <p:cNvPr id="17" name="矩形 16"/>
            <p:cNvSpPr/>
            <p:nvPr/>
          </p:nvSpPr>
          <p:spPr>
            <a:xfrm>
              <a:off x="3968765" y="969869"/>
              <a:ext cx="3869550" cy="326655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altLang="zh-CN" kern="1200" dirty="0">
                  <a:latin typeface="微软雅黑" panose="020B0503020204020204" pitchFamily="34" charset="-122"/>
                  <a:ea typeface="微软雅黑" panose="020B0503020204020204" pitchFamily="34" charset="-122"/>
                </a:rPr>
                <a:t>1.</a:t>
              </a:r>
              <a:r>
                <a:rPr lang="zh-CN" altLang="en-US" kern="1200" dirty="0">
                  <a:latin typeface="微软雅黑" panose="020B0503020204020204" pitchFamily="34" charset="-122"/>
                  <a:ea typeface="微软雅黑" panose="020B0503020204020204" pitchFamily="34" charset="-122"/>
                </a:rPr>
                <a:t>维持公司继续经营的经营管理；</a:t>
              </a:r>
              <a:endParaRPr lang="en-US" altLang="zh-CN" kern="1200" dirty="0">
                <a:latin typeface="微软雅黑" panose="020B0503020204020204" pitchFamily="34" charset="-122"/>
                <a:ea typeface="微软雅黑" panose="020B0503020204020204" pitchFamily="34" charset="-122"/>
              </a:endParaRPr>
            </a:p>
            <a:p>
              <a:pPr marL="171450" lvl="1" indent="-171450" algn="l" defTabSz="755650" rtl="0">
                <a:lnSpc>
                  <a:spcPct val="90000"/>
                </a:lnSpc>
                <a:spcBef>
                  <a:spcPct val="0"/>
                </a:spcBef>
                <a:spcAft>
                  <a:spcPct val="15000"/>
                </a:spcAft>
                <a:buChar char="••"/>
              </a:pPr>
              <a:endParaRPr lang="zh-CN" altLang="en-US" kern="1200" dirty="0">
                <a:latin typeface="微软雅黑" panose="020B0503020204020204" pitchFamily="34" charset="-122"/>
                <a:ea typeface="微软雅黑" panose="020B0503020204020204" pitchFamily="34" charset="-122"/>
              </a:endParaRPr>
            </a:p>
            <a:p>
              <a:pPr marL="171450" lvl="1" indent="-171450" algn="l" defTabSz="755650">
                <a:lnSpc>
                  <a:spcPct val="90000"/>
                </a:lnSpc>
                <a:spcBef>
                  <a:spcPct val="0"/>
                </a:spcBef>
                <a:spcAft>
                  <a:spcPct val="15000"/>
                </a:spcAft>
                <a:buChar char="••"/>
              </a:pPr>
              <a:r>
                <a:rPr lang="en-US" altLang="zh-CN" kern="1200" dirty="0">
                  <a:latin typeface="微软雅黑" panose="020B0503020204020204" pitchFamily="34" charset="-122"/>
                  <a:ea typeface="微软雅黑" panose="020B0503020204020204" pitchFamily="34" charset="-122"/>
                </a:rPr>
                <a:t>2.</a:t>
              </a:r>
              <a:r>
                <a:rPr lang="zh-CN" altLang="en-US" kern="1200" dirty="0">
                  <a:latin typeface="微软雅黑" panose="020B0503020204020204" pitchFamily="34" charset="-122"/>
                  <a:ea typeface="微软雅黑" panose="020B0503020204020204" pitchFamily="34" charset="-122"/>
                </a:rPr>
                <a:t>管理债务人财产；</a:t>
              </a:r>
              <a:endParaRPr lang="en-US" altLang="zh-CN" kern="1200" dirty="0">
                <a:latin typeface="微软雅黑" panose="020B0503020204020204" pitchFamily="34" charset="-122"/>
                <a:ea typeface="微软雅黑" panose="020B0503020204020204" pitchFamily="34" charset="-122"/>
              </a:endParaRPr>
            </a:p>
            <a:p>
              <a:pPr marL="171450" lvl="1" indent="-171450" algn="l" defTabSz="755650">
                <a:lnSpc>
                  <a:spcPct val="90000"/>
                </a:lnSpc>
                <a:spcBef>
                  <a:spcPct val="0"/>
                </a:spcBef>
                <a:spcAft>
                  <a:spcPct val="15000"/>
                </a:spcAft>
                <a:buChar char="••"/>
              </a:pPr>
              <a:endParaRPr lang="en-US" altLang="zh-CN" kern="1200" dirty="0">
                <a:latin typeface="微软雅黑" panose="020B0503020204020204" pitchFamily="34" charset="-122"/>
                <a:ea typeface="微软雅黑" panose="020B0503020204020204" pitchFamily="34" charset="-122"/>
              </a:endParaRPr>
            </a:p>
            <a:p>
              <a:pPr marL="171450" lvl="1" indent="-171450" algn="l" defTabSz="755650">
                <a:lnSpc>
                  <a:spcPct val="90000"/>
                </a:lnSpc>
                <a:spcBef>
                  <a:spcPct val="0"/>
                </a:spcBef>
                <a:spcAft>
                  <a:spcPct val="15000"/>
                </a:spcAft>
                <a:buChar char="••"/>
              </a:pPr>
              <a:r>
                <a:rPr lang="en-US" altLang="zh-CN" kern="1200" dirty="0">
                  <a:latin typeface="微软雅黑" panose="020B0503020204020204" pitchFamily="34" charset="-122"/>
                  <a:ea typeface="微软雅黑" panose="020B0503020204020204" pitchFamily="34" charset="-122"/>
                </a:rPr>
                <a:t>3.</a:t>
              </a:r>
              <a:r>
                <a:rPr lang="zh-CN" altLang="en-US" kern="1200" dirty="0">
                  <a:latin typeface="微软雅黑" panose="020B0503020204020204" pitchFamily="34" charset="-122"/>
                  <a:ea typeface="微软雅黑" panose="020B0503020204020204" pitchFamily="34" charset="-122"/>
                </a:rPr>
                <a:t>制定重整计划草案。</a:t>
              </a:r>
              <a:endParaRPr lang="en-US" altLang="zh-CN" kern="1200" dirty="0">
                <a:latin typeface="微软雅黑" panose="020B0503020204020204" pitchFamily="34" charset="-122"/>
                <a:ea typeface="微软雅黑" panose="020B0503020204020204" pitchFamily="34" charset="-122"/>
              </a:endParaRPr>
            </a:p>
          </p:txBody>
        </p:sp>
      </p:grpSp>
      <p:sp>
        <p:nvSpPr>
          <p:cNvPr id="24"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Tree>
    <p:extLst>
      <p:ext uri="{BB962C8B-B14F-4D97-AF65-F5344CB8AC3E}">
        <p14:creationId xmlns:p14="http://schemas.microsoft.com/office/powerpoint/2010/main" val="270167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a:xfrm>
            <a:off x="3635896" y="6516701"/>
            <a:ext cx="2133600" cy="365125"/>
          </a:xfrm>
        </p:spPr>
        <p:txBody>
          <a:bodyPr/>
          <a:lstStyle/>
          <a:p>
            <a:fld id="{FD30286B-7186-4059-AAE9-6923098463C9}" type="slidenum">
              <a:rPr lang="zh-CN" altLang="en-US" smtClean="0"/>
              <a:t>17</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786190"/>
            <a:ext cx="351476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64704"/>
            <a:ext cx="1123354" cy="400110"/>
            <a:chOff x="4738906" y="302438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302438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899592" y="1499357"/>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3</a:t>
            </a:r>
            <a:r>
              <a:rPr lang="zh-CN" altLang="en-US" b="1" dirty="0">
                <a:solidFill>
                  <a:srgbClr val="E46C0A"/>
                </a:solidFill>
                <a:latin typeface="微软雅黑" panose="020B0503020204020204" pitchFamily="34" charset="-122"/>
                <a:ea typeface="微软雅黑" panose="020B0503020204020204" pitchFamily="34" charset="-122"/>
              </a:rPr>
              <a:t>）建立退出机制</a:t>
            </a:r>
          </a:p>
        </p:txBody>
      </p:sp>
      <p:sp>
        <p:nvSpPr>
          <p:cNvPr id="4" name="TextBox 3"/>
          <p:cNvSpPr txBox="1"/>
          <p:nvPr/>
        </p:nvSpPr>
        <p:spPr>
          <a:xfrm>
            <a:off x="969757" y="1991231"/>
            <a:ext cx="7655963" cy="336739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美国破产法</a:t>
            </a:r>
            <a:endParaRPr lang="en-US" altLang="zh-CN" b="1"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zh-CN" u="sng" dirty="0">
                <a:latin typeface="微软雅黑" panose="020B0503020204020204" pitchFamily="34" charset="-122"/>
                <a:ea typeface="微软雅黑" panose="020B0503020204020204" pitchFamily="34" charset="-122"/>
              </a:rPr>
              <a:t>任命托管人可以基于以下两个理由之一：</a:t>
            </a:r>
            <a:r>
              <a:rPr lang="zh-CN" altLang="en-US" u="sng" dirty="0">
                <a:latin typeface="微软雅黑" panose="020B0503020204020204" pitchFamily="34" charset="-122"/>
                <a:ea typeface="微软雅黑" panose="020B0503020204020204" pitchFamily="34" charset="-122"/>
              </a:rPr>
              <a:t>一、</a:t>
            </a:r>
            <a:r>
              <a:rPr lang="zh-CN" altLang="zh-CN" u="sng" dirty="0">
                <a:latin typeface="微软雅黑" panose="020B0503020204020204" pitchFamily="34" charset="-122"/>
                <a:ea typeface="微软雅黑" panose="020B0503020204020204" pitchFamily="34" charset="-122"/>
              </a:rPr>
              <a:t>“有正当理由，包括当前的管理层在案件开始之前或之后有欺诈、欺骗、无法律资格或有重大经营决策失误行为，或有类似的情况发生”；</a:t>
            </a:r>
            <a:r>
              <a:rPr lang="zh-CN" altLang="en-US" u="sng" dirty="0">
                <a:latin typeface="微软雅黑" panose="020B0503020204020204" pitchFamily="34" charset="-122"/>
                <a:ea typeface="微软雅黑" panose="020B0503020204020204" pitchFamily="34" charset="-122"/>
              </a:rPr>
              <a:t>二、</a:t>
            </a:r>
            <a:r>
              <a:rPr lang="zh-CN" altLang="zh-CN" u="sng" dirty="0">
                <a:latin typeface="微软雅黑" panose="020B0503020204020204" pitchFamily="34" charset="-122"/>
                <a:ea typeface="微软雅黑" panose="020B0503020204020204" pitchFamily="34" charset="-122"/>
              </a:rPr>
              <a:t>法院可以为了维护债权人、股权持有人或破产财团的其他利益而任命托管人。</a:t>
            </a:r>
            <a:endParaRPr lang="en-US" altLang="zh-CN" u="sng"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德国破产法</a:t>
            </a:r>
          </a:p>
          <a:p>
            <a:pPr marL="285750" indent="-285750">
              <a:lnSpc>
                <a:spcPct val="150000"/>
              </a:lnSpc>
              <a:buFont typeface="Arial" panose="020B0604020202020204" pitchFamily="34" charset="0"/>
              <a:buChar char="•"/>
            </a:pPr>
            <a:r>
              <a:rPr lang="en-US" altLang="zh-CN" u="sng" dirty="0">
                <a:latin typeface="微软雅黑" panose="020B0503020204020204" pitchFamily="34" charset="-122"/>
                <a:ea typeface="微软雅黑" panose="020B0503020204020204" pitchFamily="34" charset="-122"/>
              </a:rPr>
              <a:t>《</a:t>
            </a:r>
            <a:r>
              <a:rPr lang="zh-CN" altLang="en-US" u="sng" dirty="0">
                <a:latin typeface="微软雅黑" panose="020B0503020204020204" pitchFamily="34" charset="-122"/>
                <a:ea typeface="微软雅黑" panose="020B0503020204020204" pitchFamily="34" charset="-122"/>
              </a:rPr>
              <a:t>德国破产法</a:t>
            </a:r>
            <a:r>
              <a:rPr lang="en-US" altLang="zh-CN" u="sng" dirty="0">
                <a:latin typeface="微软雅黑" panose="020B0503020204020204" pitchFamily="34" charset="-122"/>
                <a:ea typeface="微软雅黑" panose="020B0503020204020204" pitchFamily="34" charset="-122"/>
              </a:rPr>
              <a:t>》</a:t>
            </a:r>
            <a:r>
              <a:rPr lang="zh-CN" altLang="en-US" u="sng" dirty="0">
                <a:latin typeface="微软雅黑" panose="020B0503020204020204" pitchFamily="34" charset="-122"/>
                <a:ea typeface="微软雅黑" panose="020B0503020204020204" pitchFamily="34" charset="-122"/>
              </a:rPr>
              <a:t>第二百七十二条第一款</a:t>
            </a:r>
            <a:r>
              <a:rPr lang="zh-CN" altLang="en-US" dirty="0">
                <a:latin typeface="微软雅黑" panose="020B0503020204020204" pitchFamily="34" charset="-122"/>
                <a:ea typeface="微软雅黑" panose="020B0503020204020204" pitchFamily="34" charset="-122"/>
              </a:rPr>
              <a:t>的规定，债权人会议、一名享有别除权的债权人或一名破产债权人以及债务人可申请撤销自行管理。</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30202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a:xfrm>
            <a:off x="3635896" y="6516701"/>
            <a:ext cx="2133600" cy="365125"/>
          </a:xfrm>
        </p:spPr>
        <p:txBody>
          <a:bodyPr/>
          <a:lstStyle/>
          <a:p>
            <a:fld id="{FD30286B-7186-4059-AAE9-6923098463C9}" type="slidenum">
              <a:rPr lang="zh-CN" altLang="en-US" smtClean="0"/>
              <a:t>18</a:t>
            </a:fld>
            <a:endParaRPr lang="zh-CN" altLang="en-US"/>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
        <p:nvSpPr>
          <p:cNvPr id="11" name="TextBox 10"/>
          <p:cNvSpPr txBox="1"/>
          <p:nvPr/>
        </p:nvSpPr>
        <p:spPr>
          <a:xfrm>
            <a:off x="1086427" y="786190"/>
            <a:ext cx="351476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solidFill>
                  <a:schemeClr val="bg1"/>
                </a:solidFill>
                <a:latin typeface="微软雅黑" pitchFamily="34" charset="-122"/>
                <a:ea typeface="微软雅黑" pitchFamily="34" charset="-122"/>
              </a:rPr>
              <a:t>完善自行管理制度的构想</a:t>
            </a:r>
            <a:endParaRPr lang="zh-CN" altLang="en-US" b="1"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40334" y="764704"/>
            <a:ext cx="1123354" cy="400110"/>
            <a:chOff x="4738906" y="3024389"/>
            <a:chExt cx="1123354" cy="400110"/>
          </a:xfrm>
        </p:grpSpPr>
        <p:sp>
          <p:nvSpPr>
            <p:cNvPr id="19" name="椭圆 18"/>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4738906" y="302438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
        <p:nvSpPr>
          <p:cNvPr id="3" name="TextBox 2"/>
          <p:cNvSpPr txBox="1"/>
          <p:nvPr/>
        </p:nvSpPr>
        <p:spPr>
          <a:xfrm>
            <a:off x="899592" y="1499357"/>
            <a:ext cx="3701597" cy="369332"/>
          </a:xfrm>
          <a:prstGeom prst="rect">
            <a:avLst/>
          </a:prstGeom>
          <a:noFill/>
        </p:spPr>
        <p:txBody>
          <a:bodyPr wrap="square" rtlCol="0">
            <a:spAutoFit/>
          </a:bodyPr>
          <a:lstStyle/>
          <a:p>
            <a:r>
              <a:rPr lang="zh-CN" altLang="en-US" b="1" dirty="0">
                <a:solidFill>
                  <a:srgbClr val="E46C0A"/>
                </a:solidFill>
                <a:latin typeface="微软雅黑" panose="020B0503020204020204" pitchFamily="34" charset="-122"/>
                <a:ea typeface="微软雅黑" panose="020B0503020204020204" pitchFamily="34" charset="-122"/>
              </a:rPr>
              <a:t>（</a:t>
            </a:r>
            <a:r>
              <a:rPr lang="en-US" altLang="zh-CN" b="1" dirty="0">
                <a:solidFill>
                  <a:srgbClr val="E46C0A"/>
                </a:solidFill>
                <a:latin typeface="微软雅黑" panose="020B0503020204020204" pitchFamily="34" charset="-122"/>
                <a:ea typeface="微软雅黑" panose="020B0503020204020204" pitchFamily="34" charset="-122"/>
              </a:rPr>
              <a:t>3</a:t>
            </a:r>
            <a:r>
              <a:rPr lang="zh-CN" altLang="en-US" b="1" dirty="0">
                <a:solidFill>
                  <a:srgbClr val="E46C0A"/>
                </a:solidFill>
                <a:latin typeface="微软雅黑" panose="020B0503020204020204" pitchFamily="34" charset="-122"/>
                <a:ea typeface="微软雅黑" panose="020B0503020204020204" pitchFamily="34" charset="-122"/>
              </a:rPr>
              <a:t>）建立退出机制</a:t>
            </a:r>
          </a:p>
        </p:txBody>
      </p:sp>
      <p:sp>
        <p:nvSpPr>
          <p:cNvPr id="4" name="TextBox 3"/>
          <p:cNvSpPr txBox="1"/>
          <p:nvPr/>
        </p:nvSpPr>
        <p:spPr>
          <a:xfrm>
            <a:off x="969757" y="1991231"/>
            <a:ext cx="7655963" cy="4154984"/>
          </a:xfrm>
          <a:prstGeom prst="rect">
            <a:avLst/>
          </a:prstGeom>
          <a:noFill/>
        </p:spPr>
        <p:txBody>
          <a:bodyPr wrap="square" rtlCol="0">
            <a:spAutoFit/>
          </a:bodyPr>
          <a:lstStyle/>
          <a:p>
            <a:pPr marL="285750" lvl="0" indent="-285750">
              <a:lnSpc>
                <a:spcPct val="150000"/>
              </a:lnSpc>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九民会议纪要（征求意见稿）</a:t>
            </a: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管理人应当对债务人的自行管理行为进行监督。管理人发现债务人</a:t>
            </a:r>
            <a:r>
              <a:rPr lang="zh-CN" altLang="en-US" sz="1600" b="1" i="1" u="sng" dirty="0">
                <a:latin typeface="微软雅黑" panose="020B0503020204020204" pitchFamily="34" charset="-122"/>
                <a:ea typeface="微软雅黑" panose="020B0503020204020204" pitchFamily="34" charset="-122"/>
              </a:rPr>
              <a:t>存在严重损害债权人利益的行为</a:t>
            </a:r>
            <a:r>
              <a:rPr lang="zh-CN" altLang="en-US" sz="1600" dirty="0">
                <a:latin typeface="微软雅黑" panose="020B0503020204020204" pitchFamily="34" charset="-122"/>
                <a:ea typeface="微软雅黑" panose="020B0503020204020204" pitchFamily="34" charset="-122"/>
              </a:rPr>
              <a:t>或者</a:t>
            </a:r>
            <a:r>
              <a:rPr lang="zh-CN" altLang="en-US" sz="1600" b="1" i="1" u="sng" dirty="0">
                <a:latin typeface="微软雅黑" panose="020B0503020204020204" pitchFamily="34" charset="-122"/>
                <a:ea typeface="微软雅黑" panose="020B0503020204020204" pitchFamily="34" charset="-122"/>
              </a:rPr>
              <a:t>有其他不适宜自行管理情形</a:t>
            </a:r>
            <a:r>
              <a:rPr lang="zh-CN" altLang="en-US" sz="1600" dirty="0">
                <a:latin typeface="微软雅黑" panose="020B0503020204020204" pitchFamily="34" charset="-122"/>
                <a:ea typeface="微软雅黑" panose="020B0503020204020204" pitchFamily="34" charset="-122"/>
              </a:rPr>
              <a:t>的，可以申请人民法院作出终止债务人自行管理的决定。人民法院决定终止的，应当通知管理人接管债务人财产和营业事务。债务人有上述行为而管理人未申请人民法院作出终止决定的，债权人等利害关系人可以向人民法院提出申请。</a:t>
            </a:r>
          </a:p>
          <a:p>
            <a:pPr marL="285750" indent="-285750">
              <a:lnSpc>
                <a:spcPct val="150000"/>
              </a:lnSpc>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我们的建议</a:t>
            </a:r>
            <a:endParaRPr lang="en-US" altLang="zh-CN" b="1"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u="sng" dirty="0">
                <a:latin typeface="微软雅黑" panose="020B0503020204020204" pitchFamily="34" charset="-122"/>
                <a:ea typeface="微软雅黑" panose="020B0503020204020204" pitchFamily="34" charset="-122"/>
              </a:rPr>
              <a:t>如出现原先授予债务人自行管理的适用条件已消失，或者在自行管理过程中债务人有欺诈、恶意减少债务人财产或者其他不利于债权人的行为，法院可以依据管理人的请求，作出撤销债务人自行管理的决定。</a:t>
            </a:r>
          </a:p>
          <a:p>
            <a:endParaRPr lang="zh-CN" altLang="en-US" dirty="0"/>
          </a:p>
        </p:txBody>
      </p:sp>
    </p:spTree>
    <p:extLst>
      <p:ext uri="{BB962C8B-B14F-4D97-AF65-F5344CB8AC3E}">
        <p14:creationId xmlns:p14="http://schemas.microsoft.com/office/powerpoint/2010/main" val="320887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7"/>
          <p:cNvSpPr txBox="1"/>
          <p:nvPr/>
        </p:nvSpPr>
        <p:spPr>
          <a:xfrm>
            <a:off x="4245343" y="2825665"/>
            <a:ext cx="1749536" cy="457987"/>
          </a:xfrm>
          <a:prstGeom prst="rect">
            <a:avLst/>
          </a:prstGeom>
          <a:noFill/>
        </p:spPr>
        <p:txBody>
          <a:bodyPr wrap="none" lIns="72558" tIns="36279" rIns="72558" bIns="36279" rtlCol="0">
            <a:spAutoFit/>
          </a:bodyPr>
          <a:lstStyle/>
          <a:p>
            <a:r>
              <a:rPr kumimoji="1" lang="zh-CN" altLang="en-US" sz="2500" dirty="0">
                <a:solidFill>
                  <a:srgbClr val="E46C0A"/>
                </a:solidFill>
                <a:latin typeface="微软雅黑" panose="020B0503020204020204" pitchFamily="34" charset="-122"/>
                <a:ea typeface="微软雅黑" panose="020B0503020204020204" pitchFamily="34" charset="-122"/>
              </a:rPr>
              <a:t>预重整制度</a:t>
            </a:r>
          </a:p>
        </p:txBody>
      </p:sp>
      <p:pic>
        <p:nvPicPr>
          <p:cNvPr id="10" name="图片 9" descr="347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375" y="2967083"/>
            <a:ext cx="217702" cy="215211"/>
          </a:xfrm>
          <a:prstGeom prst="rect">
            <a:avLst/>
          </a:prstGeom>
        </p:spPr>
      </p:pic>
      <p:sp>
        <p:nvSpPr>
          <p:cNvPr id="12" name="文本框 6"/>
          <p:cNvSpPr txBox="1"/>
          <p:nvPr/>
        </p:nvSpPr>
        <p:spPr>
          <a:xfrm>
            <a:off x="2631394" y="2826997"/>
            <a:ext cx="1749536" cy="457987"/>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E46C0A"/>
                </a:solidFill>
              </a:rPr>
              <a:t>第二部分｜</a:t>
            </a:r>
          </a:p>
        </p:txBody>
      </p:sp>
      <p:pic>
        <p:nvPicPr>
          <p:cNvPr id="8" name="图片 7" descr="logo.png"/>
          <p:cNvPicPr>
            <a:picLocks noChangeAspect="1"/>
          </p:cNvPicPr>
          <p:nvPr/>
        </p:nvPicPr>
        <p:blipFill rotWithShape="1">
          <a:blip r:embed="rId4"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19</a:t>
            </a:fld>
            <a:endParaRPr lang="zh-CN" altLang="en-US"/>
          </a:p>
        </p:txBody>
      </p:sp>
    </p:spTree>
    <p:extLst>
      <p:ext uri="{BB962C8B-B14F-4D97-AF65-F5344CB8AC3E}">
        <p14:creationId xmlns:p14="http://schemas.microsoft.com/office/powerpoint/2010/main" val="184799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3"/>
          <p:cNvSpPr txBox="1"/>
          <p:nvPr/>
        </p:nvSpPr>
        <p:spPr>
          <a:xfrm>
            <a:off x="557306" y="484509"/>
            <a:ext cx="1169249" cy="611876"/>
          </a:xfrm>
          <a:prstGeom prst="rect">
            <a:avLst/>
          </a:prstGeom>
          <a:noFill/>
        </p:spPr>
        <p:txBody>
          <a:bodyPr wrap="none" lIns="72558" tIns="36279" rIns="72558" bIns="36279" rtlCol="0">
            <a:spAutoFit/>
          </a:bodyPr>
          <a:lstStyle/>
          <a:p>
            <a:r>
              <a:rPr kumimoji="1" lang="zh-CN" altLang="en-US" sz="3500" dirty="0">
                <a:solidFill>
                  <a:schemeClr val="tx1">
                    <a:lumMod val="65000"/>
                    <a:lumOff val="35000"/>
                  </a:schemeClr>
                </a:solidFill>
                <a:latin typeface="微软雅黑" panose="020B0503020204020204" pitchFamily="34" charset="-122"/>
                <a:ea typeface="微软雅黑" panose="020B0503020204020204" pitchFamily="34" charset="-122"/>
              </a:rPr>
              <a:t>目</a:t>
            </a:r>
            <a:r>
              <a:rPr kumimoji="1" lang="en-US" altLang="zh-CN" sz="3500" dirty="0">
                <a:solidFill>
                  <a:schemeClr val="tx1">
                    <a:lumMod val="65000"/>
                    <a:lumOff val="35000"/>
                  </a:schemeClr>
                </a:solidFill>
                <a:latin typeface="微软雅黑" panose="020B0503020204020204" pitchFamily="34" charset="-122"/>
                <a:ea typeface="微软雅黑" panose="020B0503020204020204" pitchFamily="34" charset="-122"/>
              </a:rPr>
              <a:t> </a:t>
            </a:r>
            <a:r>
              <a:rPr kumimoji="1" lang="zh-CN" altLang="en-US" sz="3500" dirty="0">
                <a:solidFill>
                  <a:schemeClr val="tx1">
                    <a:lumMod val="65000"/>
                    <a:lumOff val="35000"/>
                  </a:schemeClr>
                </a:solidFill>
                <a:latin typeface="微软雅黑" panose="020B0503020204020204" pitchFamily="34" charset="-122"/>
                <a:ea typeface="微软雅黑" panose="020B0503020204020204" pitchFamily="34" charset="-122"/>
              </a:rPr>
              <a:t>录</a:t>
            </a:r>
          </a:p>
        </p:txBody>
      </p:sp>
      <p:sp>
        <p:nvSpPr>
          <p:cNvPr id="23" name="文本框 15"/>
          <p:cNvSpPr txBox="1"/>
          <p:nvPr/>
        </p:nvSpPr>
        <p:spPr>
          <a:xfrm>
            <a:off x="5831956" y="3235180"/>
            <a:ext cx="3312044" cy="381043"/>
          </a:xfrm>
          <a:prstGeom prst="rect">
            <a:avLst/>
          </a:prstGeom>
          <a:noFill/>
        </p:spPr>
        <p:txBody>
          <a:bodyPr wrap="square" lIns="72558" tIns="36279" rIns="72558" bIns="36279" rtlCol="0">
            <a:spAutoFit/>
          </a:bodyPr>
          <a:lstStyle/>
          <a:p>
            <a:r>
              <a:rPr kumimoji="1"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预重整制度</a:t>
            </a:r>
          </a:p>
        </p:txBody>
      </p:sp>
      <p:sp>
        <p:nvSpPr>
          <p:cNvPr id="24" name="文本框 16"/>
          <p:cNvSpPr txBox="1"/>
          <p:nvPr/>
        </p:nvSpPr>
        <p:spPr>
          <a:xfrm>
            <a:off x="5831956" y="2680819"/>
            <a:ext cx="1685416" cy="381043"/>
          </a:xfrm>
          <a:prstGeom prst="rect">
            <a:avLst/>
          </a:prstGeom>
          <a:noFill/>
        </p:spPr>
        <p:txBody>
          <a:bodyPr wrap="none" lIns="72558" tIns="36279" rIns="72558" bIns="36279" rtlCol="0">
            <a:spAutoFit/>
          </a:bodyPr>
          <a:lstStyle/>
          <a:p>
            <a:r>
              <a:rPr kumimoji="1"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重整管理模式</a:t>
            </a:r>
          </a:p>
        </p:txBody>
      </p:sp>
      <p:pic>
        <p:nvPicPr>
          <p:cNvPr id="25" name="图片 24" descr="56.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495" y="1229066"/>
            <a:ext cx="1070253" cy="72211"/>
          </a:xfrm>
          <a:prstGeom prst="rect">
            <a:avLst/>
          </a:prstGeom>
        </p:spPr>
      </p:pic>
      <p:sp>
        <p:nvSpPr>
          <p:cNvPr id="26" name="文本框 5"/>
          <p:cNvSpPr txBox="1"/>
          <p:nvPr/>
        </p:nvSpPr>
        <p:spPr>
          <a:xfrm>
            <a:off x="4427987" y="2686323"/>
            <a:ext cx="1428935" cy="381043"/>
          </a:xfrm>
          <a:prstGeom prst="rect">
            <a:avLst/>
          </a:prstGeom>
          <a:noFill/>
        </p:spPr>
        <p:txBody>
          <a:bodyPr wrap="none" lIns="72558" tIns="36279" rIns="72558" bIns="36279" rtlCol="0">
            <a:spAutoFit/>
          </a:bodyPr>
          <a:lstStyle>
            <a:defPPr>
              <a:defRPr lang="zh-CN"/>
            </a:defPPr>
            <a:lvl1pPr>
              <a:defRPr kumimoji="1" sz="20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t>第一部分｜</a:t>
            </a:r>
          </a:p>
        </p:txBody>
      </p:sp>
      <p:sp>
        <p:nvSpPr>
          <p:cNvPr id="27" name="文本框 5"/>
          <p:cNvSpPr txBox="1"/>
          <p:nvPr/>
        </p:nvSpPr>
        <p:spPr>
          <a:xfrm>
            <a:off x="4427984" y="3192650"/>
            <a:ext cx="1428935" cy="381043"/>
          </a:xfrm>
          <a:prstGeom prst="rect">
            <a:avLst/>
          </a:prstGeom>
          <a:noFill/>
        </p:spPr>
        <p:txBody>
          <a:bodyPr wrap="none" lIns="72558" tIns="36279" rIns="72558" bIns="36279" rtlCol="0">
            <a:spAutoFit/>
          </a:bodyPr>
          <a:lstStyle>
            <a:defPPr>
              <a:defRPr lang="zh-CN"/>
            </a:defPPr>
            <a:lvl1pPr>
              <a:defRPr kumimoji="1" sz="20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t>第二部分｜</a:t>
            </a:r>
          </a:p>
        </p:txBody>
      </p:sp>
      <p:pic>
        <p:nvPicPr>
          <p:cNvPr id="16" name="图片 15" descr="logo.png"/>
          <p:cNvPicPr>
            <a:picLocks noChangeAspect="1"/>
          </p:cNvPicPr>
          <p:nvPr/>
        </p:nvPicPr>
        <p:blipFill rotWithShape="1">
          <a:blip r:embed="rId4"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9" name="灯片编号占位符 8"/>
          <p:cNvSpPr>
            <a:spLocks noGrp="1"/>
          </p:cNvSpPr>
          <p:nvPr>
            <p:ph type="sldNum" sz="quarter" idx="12"/>
          </p:nvPr>
        </p:nvSpPr>
        <p:spPr/>
        <p:txBody>
          <a:bodyPr/>
          <a:lstStyle/>
          <a:p>
            <a:fld id="{FD30286B-7186-4059-AAE9-6923098463C9}" type="slidenum">
              <a:rPr lang="zh-CN" altLang="en-US" smtClean="0"/>
              <a:t>2</a:t>
            </a:fld>
            <a:endParaRPr lang="zh-CN" altLang="en-US"/>
          </a:p>
        </p:txBody>
      </p:sp>
    </p:spTree>
    <p:extLst>
      <p:ext uri="{BB962C8B-B14F-4D97-AF65-F5344CB8AC3E}">
        <p14:creationId xmlns:p14="http://schemas.microsoft.com/office/powerpoint/2010/main" val="940819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20</a:t>
            </a:fld>
            <a:endParaRPr lang="zh-CN" altLang="en-US"/>
          </a:p>
        </p:txBody>
      </p:sp>
      <p:sp>
        <p:nvSpPr>
          <p:cNvPr id="2" name="文本框 1"/>
          <p:cNvSpPr txBox="1"/>
          <p:nvPr/>
        </p:nvSpPr>
        <p:spPr>
          <a:xfrm>
            <a:off x="834390" y="3100070"/>
            <a:ext cx="7736205" cy="2584450"/>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第 1121 条（a）款：债务人可以在其申请破产时同步提交重整计划，或者任何时间内提交重整计划。</a:t>
            </a:r>
          </a:p>
          <a:p>
            <a:pPr indent="0">
              <a:buFont typeface="Arial" panose="020B0604020202020204" pitchFamily="34" charset="0"/>
              <a:buNone/>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第 1126 条（b）款：如果预重整中征集投票环节的信息披露符合与该阶段信息披露有关的法律法规，债权人和利益相关人在预重整中作出的接受或反对之意思在破产程序中仍然有效。</a:t>
            </a:r>
          </a:p>
          <a:p>
            <a:pPr indent="0">
              <a:buFont typeface="Arial" panose="020B0604020202020204" pitchFamily="34" charset="0"/>
              <a:buNone/>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第 1125 条（g）款：只要债务人在重整案件开始之前就已经开始征集工作，其可以在案件开始后继续其征集工作。</a:t>
            </a:r>
          </a:p>
        </p:txBody>
      </p:sp>
      <p:sp>
        <p:nvSpPr>
          <p:cNvPr id="162" name=" 162"/>
          <p:cNvSpPr/>
          <p:nvPr/>
        </p:nvSpPr>
        <p:spPr>
          <a:xfrm>
            <a:off x="5372735" y="4608830"/>
            <a:ext cx="443865" cy="205105"/>
          </a:xfrm>
          <a:custGeom>
            <a:avLst/>
            <a:gdLst>
              <a:gd name="connsiteX0" fmla="*/ 277525 w 494328"/>
              <a:gd name="connsiteY0" fmla="*/ 292250 h 324036"/>
              <a:gd name="connsiteX1" fmla="*/ 309311 w 494328"/>
              <a:gd name="connsiteY1" fmla="*/ 292250 h 324036"/>
              <a:gd name="connsiteX2" fmla="*/ 309311 w 494328"/>
              <a:gd name="connsiteY2" fmla="*/ 324036 h 324036"/>
              <a:gd name="connsiteX3" fmla="*/ 277525 w 494328"/>
              <a:gd name="connsiteY3" fmla="*/ 324036 h 324036"/>
              <a:gd name="connsiteX4" fmla="*/ 323779 w 494328"/>
              <a:gd name="connsiteY4" fmla="*/ 243541 h 324036"/>
              <a:gd name="connsiteX5" fmla="*/ 355565 w 494328"/>
              <a:gd name="connsiteY5" fmla="*/ 243541 h 324036"/>
              <a:gd name="connsiteX6" fmla="*/ 355565 w 494328"/>
              <a:gd name="connsiteY6" fmla="*/ 275328 h 324036"/>
              <a:gd name="connsiteX7" fmla="*/ 323779 w 494328"/>
              <a:gd name="connsiteY7" fmla="*/ 275328 h 324036"/>
              <a:gd name="connsiteX8" fmla="*/ 277525 w 494328"/>
              <a:gd name="connsiteY8" fmla="*/ 243541 h 324036"/>
              <a:gd name="connsiteX9" fmla="*/ 309311 w 494328"/>
              <a:gd name="connsiteY9" fmla="*/ 243541 h 324036"/>
              <a:gd name="connsiteX10" fmla="*/ 309311 w 494328"/>
              <a:gd name="connsiteY10" fmla="*/ 275328 h 324036"/>
              <a:gd name="connsiteX11" fmla="*/ 277525 w 494328"/>
              <a:gd name="connsiteY11" fmla="*/ 275328 h 324036"/>
              <a:gd name="connsiteX12" fmla="*/ 370033 w 494328"/>
              <a:gd name="connsiteY12" fmla="*/ 194833 h 324036"/>
              <a:gd name="connsiteX13" fmla="*/ 401820 w 494328"/>
              <a:gd name="connsiteY13" fmla="*/ 194833 h 324036"/>
              <a:gd name="connsiteX14" fmla="*/ 401820 w 494328"/>
              <a:gd name="connsiteY14" fmla="*/ 226620 h 324036"/>
              <a:gd name="connsiteX15" fmla="*/ 370033 w 494328"/>
              <a:gd name="connsiteY15" fmla="*/ 226620 h 324036"/>
              <a:gd name="connsiteX16" fmla="*/ 323779 w 494328"/>
              <a:gd name="connsiteY16" fmla="*/ 194833 h 324036"/>
              <a:gd name="connsiteX17" fmla="*/ 355565 w 494328"/>
              <a:gd name="connsiteY17" fmla="*/ 194833 h 324036"/>
              <a:gd name="connsiteX18" fmla="*/ 355565 w 494328"/>
              <a:gd name="connsiteY18" fmla="*/ 226620 h 324036"/>
              <a:gd name="connsiteX19" fmla="*/ 323779 w 494328"/>
              <a:gd name="connsiteY19" fmla="*/ 226620 h 324036"/>
              <a:gd name="connsiteX20" fmla="*/ 277525 w 494328"/>
              <a:gd name="connsiteY20" fmla="*/ 194833 h 324036"/>
              <a:gd name="connsiteX21" fmla="*/ 309311 w 494328"/>
              <a:gd name="connsiteY21" fmla="*/ 194833 h 324036"/>
              <a:gd name="connsiteX22" fmla="*/ 309311 w 494328"/>
              <a:gd name="connsiteY22" fmla="*/ 226620 h 324036"/>
              <a:gd name="connsiteX23" fmla="*/ 277525 w 494328"/>
              <a:gd name="connsiteY23" fmla="*/ 226620 h 324036"/>
              <a:gd name="connsiteX24" fmla="*/ 231271 w 494328"/>
              <a:gd name="connsiteY24" fmla="*/ 194833 h 324036"/>
              <a:gd name="connsiteX25" fmla="*/ 263057 w 494328"/>
              <a:gd name="connsiteY25" fmla="*/ 194833 h 324036"/>
              <a:gd name="connsiteX26" fmla="*/ 263057 w 494328"/>
              <a:gd name="connsiteY26" fmla="*/ 226620 h 324036"/>
              <a:gd name="connsiteX27" fmla="*/ 231271 w 494328"/>
              <a:gd name="connsiteY27" fmla="*/ 226620 h 324036"/>
              <a:gd name="connsiteX28" fmla="*/ 185016 w 494328"/>
              <a:gd name="connsiteY28" fmla="*/ 194833 h 324036"/>
              <a:gd name="connsiteX29" fmla="*/ 216803 w 494328"/>
              <a:gd name="connsiteY29" fmla="*/ 194833 h 324036"/>
              <a:gd name="connsiteX30" fmla="*/ 216803 w 494328"/>
              <a:gd name="connsiteY30" fmla="*/ 226620 h 324036"/>
              <a:gd name="connsiteX31" fmla="*/ 185016 w 494328"/>
              <a:gd name="connsiteY31" fmla="*/ 226620 h 324036"/>
              <a:gd name="connsiteX32" fmla="*/ 138762 w 494328"/>
              <a:gd name="connsiteY32" fmla="*/ 194833 h 324036"/>
              <a:gd name="connsiteX33" fmla="*/ 170549 w 494328"/>
              <a:gd name="connsiteY33" fmla="*/ 194833 h 324036"/>
              <a:gd name="connsiteX34" fmla="*/ 170549 w 494328"/>
              <a:gd name="connsiteY34" fmla="*/ 226620 h 324036"/>
              <a:gd name="connsiteX35" fmla="*/ 138762 w 494328"/>
              <a:gd name="connsiteY35" fmla="*/ 226620 h 324036"/>
              <a:gd name="connsiteX36" fmla="*/ 92508 w 494328"/>
              <a:gd name="connsiteY36" fmla="*/ 194833 h 324036"/>
              <a:gd name="connsiteX37" fmla="*/ 124294 w 494328"/>
              <a:gd name="connsiteY37" fmla="*/ 194833 h 324036"/>
              <a:gd name="connsiteX38" fmla="*/ 124294 w 494328"/>
              <a:gd name="connsiteY38" fmla="*/ 226620 h 324036"/>
              <a:gd name="connsiteX39" fmla="*/ 92508 w 494328"/>
              <a:gd name="connsiteY39" fmla="*/ 226620 h 324036"/>
              <a:gd name="connsiteX40" fmla="*/ 46254 w 494328"/>
              <a:gd name="connsiteY40" fmla="*/ 194833 h 324036"/>
              <a:gd name="connsiteX41" fmla="*/ 78040 w 494328"/>
              <a:gd name="connsiteY41" fmla="*/ 194833 h 324036"/>
              <a:gd name="connsiteX42" fmla="*/ 78040 w 494328"/>
              <a:gd name="connsiteY42" fmla="*/ 226620 h 324036"/>
              <a:gd name="connsiteX43" fmla="*/ 46254 w 494328"/>
              <a:gd name="connsiteY43" fmla="*/ 226620 h 324036"/>
              <a:gd name="connsiteX44" fmla="*/ 0 w 494328"/>
              <a:gd name="connsiteY44" fmla="*/ 194833 h 324036"/>
              <a:gd name="connsiteX45" fmla="*/ 31787 w 494328"/>
              <a:gd name="connsiteY45" fmla="*/ 194833 h 324036"/>
              <a:gd name="connsiteX46" fmla="*/ 31787 w 494328"/>
              <a:gd name="connsiteY46" fmla="*/ 226620 h 324036"/>
              <a:gd name="connsiteX47" fmla="*/ 0 w 494328"/>
              <a:gd name="connsiteY47" fmla="*/ 226620 h 324036"/>
              <a:gd name="connsiteX48" fmla="*/ 416287 w 494328"/>
              <a:gd name="connsiteY48" fmla="*/ 170479 h 324036"/>
              <a:gd name="connsiteX49" fmla="*/ 448074 w 494328"/>
              <a:gd name="connsiteY49" fmla="*/ 170479 h 324036"/>
              <a:gd name="connsiteX50" fmla="*/ 448074 w 494328"/>
              <a:gd name="connsiteY50" fmla="*/ 202266 h 324036"/>
              <a:gd name="connsiteX51" fmla="*/ 416287 w 494328"/>
              <a:gd name="connsiteY51" fmla="*/ 202266 h 324036"/>
              <a:gd name="connsiteX52" fmla="*/ 462542 w 494328"/>
              <a:gd name="connsiteY52" fmla="*/ 146125 h 324036"/>
              <a:gd name="connsiteX53" fmla="*/ 494328 w 494328"/>
              <a:gd name="connsiteY53" fmla="*/ 146125 h 324036"/>
              <a:gd name="connsiteX54" fmla="*/ 494328 w 494328"/>
              <a:gd name="connsiteY54" fmla="*/ 177911 h 324036"/>
              <a:gd name="connsiteX55" fmla="*/ 462542 w 494328"/>
              <a:gd name="connsiteY55" fmla="*/ 177911 h 324036"/>
              <a:gd name="connsiteX56" fmla="*/ 370033 w 494328"/>
              <a:gd name="connsiteY56" fmla="*/ 146125 h 324036"/>
              <a:gd name="connsiteX57" fmla="*/ 401820 w 494328"/>
              <a:gd name="connsiteY57" fmla="*/ 146125 h 324036"/>
              <a:gd name="connsiteX58" fmla="*/ 401820 w 494328"/>
              <a:gd name="connsiteY58" fmla="*/ 177911 h 324036"/>
              <a:gd name="connsiteX59" fmla="*/ 370033 w 494328"/>
              <a:gd name="connsiteY59" fmla="*/ 177911 h 324036"/>
              <a:gd name="connsiteX60" fmla="*/ 323779 w 494328"/>
              <a:gd name="connsiteY60" fmla="*/ 146125 h 324036"/>
              <a:gd name="connsiteX61" fmla="*/ 355565 w 494328"/>
              <a:gd name="connsiteY61" fmla="*/ 146125 h 324036"/>
              <a:gd name="connsiteX62" fmla="*/ 355565 w 494328"/>
              <a:gd name="connsiteY62" fmla="*/ 177911 h 324036"/>
              <a:gd name="connsiteX63" fmla="*/ 323779 w 494328"/>
              <a:gd name="connsiteY63" fmla="*/ 177911 h 324036"/>
              <a:gd name="connsiteX64" fmla="*/ 277525 w 494328"/>
              <a:gd name="connsiteY64" fmla="*/ 146125 h 324036"/>
              <a:gd name="connsiteX65" fmla="*/ 309311 w 494328"/>
              <a:gd name="connsiteY65" fmla="*/ 146125 h 324036"/>
              <a:gd name="connsiteX66" fmla="*/ 309311 w 494328"/>
              <a:gd name="connsiteY66" fmla="*/ 177911 h 324036"/>
              <a:gd name="connsiteX67" fmla="*/ 277525 w 494328"/>
              <a:gd name="connsiteY67" fmla="*/ 177911 h 324036"/>
              <a:gd name="connsiteX68" fmla="*/ 231271 w 494328"/>
              <a:gd name="connsiteY68" fmla="*/ 146125 h 324036"/>
              <a:gd name="connsiteX69" fmla="*/ 263057 w 494328"/>
              <a:gd name="connsiteY69" fmla="*/ 146125 h 324036"/>
              <a:gd name="connsiteX70" fmla="*/ 263057 w 494328"/>
              <a:gd name="connsiteY70" fmla="*/ 177911 h 324036"/>
              <a:gd name="connsiteX71" fmla="*/ 231271 w 494328"/>
              <a:gd name="connsiteY71" fmla="*/ 177911 h 324036"/>
              <a:gd name="connsiteX72" fmla="*/ 185016 w 494328"/>
              <a:gd name="connsiteY72" fmla="*/ 146125 h 324036"/>
              <a:gd name="connsiteX73" fmla="*/ 216803 w 494328"/>
              <a:gd name="connsiteY73" fmla="*/ 146125 h 324036"/>
              <a:gd name="connsiteX74" fmla="*/ 216803 w 494328"/>
              <a:gd name="connsiteY74" fmla="*/ 177911 h 324036"/>
              <a:gd name="connsiteX75" fmla="*/ 185016 w 494328"/>
              <a:gd name="connsiteY75" fmla="*/ 177911 h 324036"/>
              <a:gd name="connsiteX76" fmla="*/ 138762 w 494328"/>
              <a:gd name="connsiteY76" fmla="*/ 146125 h 324036"/>
              <a:gd name="connsiteX77" fmla="*/ 170549 w 494328"/>
              <a:gd name="connsiteY77" fmla="*/ 146125 h 324036"/>
              <a:gd name="connsiteX78" fmla="*/ 170549 w 494328"/>
              <a:gd name="connsiteY78" fmla="*/ 177911 h 324036"/>
              <a:gd name="connsiteX79" fmla="*/ 138762 w 494328"/>
              <a:gd name="connsiteY79" fmla="*/ 177911 h 324036"/>
              <a:gd name="connsiteX80" fmla="*/ 92508 w 494328"/>
              <a:gd name="connsiteY80" fmla="*/ 146125 h 324036"/>
              <a:gd name="connsiteX81" fmla="*/ 124294 w 494328"/>
              <a:gd name="connsiteY81" fmla="*/ 146125 h 324036"/>
              <a:gd name="connsiteX82" fmla="*/ 124294 w 494328"/>
              <a:gd name="connsiteY82" fmla="*/ 177911 h 324036"/>
              <a:gd name="connsiteX83" fmla="*/ 92508 w 494328"/>
              <a:gd name="connsiteY83" fmla="*/ 177911 h 324036"/>
              <a:gd name="connsiteX84" fmla="*/ 46254 w 494328"/>
              <a:gd name="connsiteY84" fmla="*/ 146125 h 324036"/>
              <a:gd name="connsiteX85" fmla="*/ 78040 w 494328"/>
              <a:gd name="connsiteY85" fmla="*/ 146125 h 324036"/>
              <a:gd name="connsiteX86" fmla="*/ 78040 w 494328"/>
              <a:gd name="connsiteY86" fmla="*/ 177911 h 324036"/>
              <a:gd name="connsiteX87" fmla="*/ 46254 w 494328"/>
              <a:gd name="connsiteY87" fmla="*/ 177911 h 324036"/>
              <a:gd name="connsiteX88" fmla="*/ 0 w 494328"/>
              <a:gd name="connsiteY88" fmla="*/ 146125 h 324036"/>
              <a:gd name="connsiteX89" fmla="*/ 31787 w 494328"/>
              <a:gd name="connsiteY89" fmla="*/ 146125 h 324036"/>
              <a:gd name="connsiteX90" fmla="*/ 31787 w 494328"/>
              <a:gd name="connsiteY90" fmla="*/ 177911 h 324036"/>
              <a:gd name="connsiteX91" fmla="*/ 0 w 494328"/>
              <a:gd name="connsiteY91" fmla="*/ 177911 h 324036"/>
              <a:gd name="connsiteX92" fmla="*/ 416287 w 494328"/>
              <a:gd name="connsiteY92" fmla="*/ 121771 h 324036"/>
              <a:gd name="connsiteX93" fmla="*/ 448074 w 494328"/>
              <a:gd name="connsiteY93" fmla="*/ 121771 h 324036"/>
              <a:gd name="connsiteX94" fmla="*/ 448074 w 494328"/>
              <a:gd name="connsiteY94" fmla="*/ 153557 h 324036"/>
              <a:gd name="connsiteX95" fmla="*/ 416287 w 494328"/>
              <a:gd name="connsiteY95" fmla="*/ 153557 h 324036"/>
              <a:gd name="connsiteX96" fmla="*/ 370033 w 494328"/>
              <a:gd name="connsiteY96" fmla="*/ 97417 h 324036"/>
              <a:gd name="connsiteX97" fmla="*/ 401820 w 494328"/>
              <a:gd name="connsiteY97" fmla="*/ 97417 h 324036"/>
              <a:gd name="connsiteX98" fmla="*/ 401820 w 494328"/>
              <a:gd name="connsiteY98" fmla="*/ 129203 h 324036"/>
              <a:gd name="connsiteX99" fmla="*/ 370033 w 494328"/>
              <a:gd name="connsiteY99" fmla="*/ 129203 h 324036"/>
              <a:gd name="connsiteX100" fmla="*/ 323779 w 494328"/>
              <a:gd name="connsiteY100" fmla="*/ 97417 h 324036"/>
              <a:gd name="connsiteX101" fmla="*/ 355565 w 494328"/>
              <a:gd name="connsiteY101" fmla="*/ 97417 h 324036"/>
              <a:gd name="connsiteX102" fmla="*/ 355565 w 494328"/>
              <a:gd name="connsiteY102" fmla="*/ 129203 h 324036"/>
              <a:gd name="connsiteX103" fmla="*/ 323779 w 494328"/>
              <a:gd name="connsiteY103" fmla="*/ 129203 h 324036"/>
              <a:gd name="connsiteX104" fmla="*/ 277525 w 494328"/>
              <a:gd name="connsiteY104" fmla="*/ 97417 h 324036"/>
              <a:gd name="connsiteX105" fmla="*/ 309311 w 494328"/>
              <a:gd name="connsiteY105" fmla="*/ 97417 h 324036"/>
              <a:gd name="connsiteX106" fmla="*/ 309311 w 494328"/>
              <a:gd name="connsiteY106" fmla="*/ 129203 h 324036"/>
              <a:gd name="connsiteX107" fmla="*/ 277525 w 494328"/>
              <a:gd name="connsiteY107" fmla="*/ 129203 h 324036"/>
              <a:gd name="connsiteX108" fmla="*/ 231271 w 494328"/>
              <a:gd name="connsiteY108" fmla="*/ 97417 h 324036"/>
              <a:gd name="connsiteX109" fmla="*/ 263057 w 494328"/>
              <a:gd name="connsiteY109" fmla="*/ 97417 h 324036"/>
              <a:gd name="connsiteX110" fmla="*/ 263057 w 494328"/>
              <a:gd name="connsiteY110" fmla="*/ 129203 h 324036"/>
              <a:gd name="connsiteX111" fmla="*/ 231271 w 494328"/>
              <a:gd name="connsiteY111" fmla="*/ 129203 h 324036"/>
              <a:gd name="connsiteX112" fmla="*/ 185016 w 494328"/>
              <a:gd name="connsiteY112" fmla="*/ 97417 h 324036"/>
              <a:gd name="connsiteX113" fmla="*/ 216803 w 494328"/>
              <a:gd name="connsiteY113" fmla="*/ 97417 h 324036"/>
              <a:gd name="connsiteX114" fmla="*/ 216803 w 494328"/>
              <a:gd name="connsiteY114" fmla="*/ 129203 h 324036"/>
              <a:gd name="connsiteX115" fmla="*/ 185016 w 494328"/>
              <a:gd name="connsiteY115" fmla="*/ 129203 h 324036"/>
              <a:gd name="connsiteX116" fmla="*/ 138762 w 494328"/>
              <a:gd name="connsiteY116" fmla="*/ 97417 h 324036"/>
              <a:gd name="connsiteX117" fmla="*/ 170549 w 494328"/>
              <a:gd name="connsiteY117" fmla="*/ 97417 h 324036"/>
              <a:gd name="connsiteX118" fmla="*/ 170549 w 494328"/>
              <a:gd name="connsiteY118" fmla="*/ 129203 h 324036"/>
              <a:gd name="connsiteX119" fmla="*/ 138762 w 494328"/>
              <a:gd name="connsiteY119" fmla="*/ 129203 h 324036"/>
              <a:gd name="connsiteX120" fmla="*/ 92508 w 494328"/>
              <a:gd name="connsiteY120" fmla="*/ 97417 h 324036"/>
              <a:gd name="connsiteX121" fmla="*/ 124294 w 494328"/>
              <a:gd name="connsiteY121" fmla="*/ 97417 h 324036"/>
              <a:gd name="connsiteX122" fmla="*/ 124294 w 494328"/>
              <a:gd name="connsiteY122" fmla="*/ 129203 h 324036"/>
              <a:gd name="connsiteX123" fmla="*/ 92508 w 494328"/>
              <a:gd name="connsiteY123" fmla="*/ 129203 h 324036"/>
              <a:gd name="connsiteX124" fmla="*/ 46254 w 494328"/>
              <a:gd name="connsiteY124" fmla="*/ 97417 h 324036"/>
              <a:gd name="connsiteX125" fmla="*/ 78040 w 494328"/>
              <a:gd name="connsiteY125" fmla="*/ 97417 h 324036"/>
              <a:gd name="connsiteX126" fmla="*/ 78040 w 494328"/>
              <a:gd name="connsiteY126" fmla="*/ 129203 h 324036"/>
              <a:gd name="connsiteX127" fmla="*/ 46254 w 494328"/>
              <a:gd name="connsiteY127" fmla="*/ 129203 h 324036"/>
              <a:gd name="connsiteX128" fmla="*/ 0 w 494328"/>
              <a:gd name="connsiteY128" fmla="*/ 97417 h 324036"/>
              <a:gd name="connsiteX129" fmla="*/ 31787 w 494328"/>
              <a:gd name="connsiteY129" fmla="*/ 97417 h 324036"/>
              <a:gd name="connsiteX130" fmla="*/ 31787 w 494328"/>
              <a:gd name="connsiteY130" fmla="*/ 129203 h 324036"/>
              <a:gd name="connsiteX131" fmla="*/ 0 w 494328"/>
              <a:gd name="connsiteY131" fmla="*/ 129203 h 324036"/>
              <a:gd name="connsiteX132" fmla="*/ 323779 w 494328"/>
              <a:gd name="connsiteY132" fmla="*/ 48708 h 324036"/>
              <a:gd name="connsiteX133" fmla="*/ 355565 w 494328"/>
              <a:gd name="connsiteY133" fmla="*/ 48708 h 324036"/>
              <a:gd name="connsiteX134" fmla="*/ 355565 w 494328"/>
              <a:gd name="connsiteY134" fmla="*/ 80495 h 324036"/>
              <a:gd name="connsiteX135" fmla="*/ 323779 w 494328"/>
              <a:gd name="connsiteY135" fmla="*/ 80495 h 324036"/>
              <a:gd name="connsiteX136" fmla="*/ 277525 w 494328"/>
              <a:gd name="connsiteY136" fmla="*/ 48708 h 324036"/>
              <a:gd name="connsiteX137" fmla="*/ 309311 w 494328"/>
              <a:gd name="connsiteY137" fmla="*/ 48708 h 324036"/>
              <a:gd name="connsiteX138" fmla="*/ 309311 w 494328"/>
              <a:gd name="connsiteY138" fmla="*/ 80495 h 324036"/>
              <a:gd name="connsiteX139" fmla="*/ 277525 w 494328"/>
              <a:gd name="connsiteY139" fmla="*/ 80495 h 324036"/>
              <a:gd name="connsiteX140" fmla="*/ 277525 w 494328"/>
              <a:gd name="connsiteY140" fmla="*/ 0 h 324036"/>
              <a:gd name="connsiteX141" fmla="*/ 309311 w 494328"/>
              <a:gd name="connsiteY141" fmla="*/ 0 h 324036"/>
              <a:gd name="connsiteX142" fmla="*/ 309311 w 494328"/>
              <a:gd name="connsiteY142" fmla="*/ 31787 h 324036"/>
              <a:gd name="connsiteX143" fmla="*/ 277525 w 494328"/>
              <a:gd name="connsiteY143" fmla="*/ 31787 h 324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494328" h="324036">
                <a:moveTo>
                  <a:pt x="277525" y="292250"/>
                </a:moveTo>
                <a:lnTo>
                  <a:pt x="309311" y="292250"/>
                </a:lnTo>
                <a:lnTo>
                  <a:pt x="309311" y="324036"/>
                </a:lnTo>
                <a:lnTo>
                  <a:pt x="277525" y="324036"/>
                </a:lnTo>
                <a:close/>
                <a:moveTo>
                  <a:pt x="323779" y="243541"/>
                </a:moveTo>
                <a:lnTo>
                  <a:pt x="355565" y="243541"/>
                </a:lnTo>
                <a:lnTo>
                  <a:pt x="355565" y="275328"/>
                </a:lnTo>
                <a:lnTo>
                  <a:pt x="323779" y="275328"/>
                </a:lnTo>
                <a:close/>
                <a:moveTo>
                  <a:pt x="277525" y="243541"/>
                </a:moveTo>
                <a:lnTo>
                  <a:pt x="309311" y="243541"/>
                </a:lnTo>
                <a:lnTo>
                  <a:pt x="309311" y="275328"/>
                </a:lnTo>
                <a:lnTo>
                  <a:pt x="277525" y="275328"/>
                </a:lnTo>
                <a:close/>
                <a:moveTo>
                  <a:pt x="370033" y="194833"/>
                </a:moveTo>
                <a:lnTo>
                  <a:pt x="401820" y="194833"/>
                </a:lnTo>
                <a:lnTo>
                  <a:pt x="401820" y="226620"/>
                </a:lnTo>
                <a:lnTo>
                  <a:pt x="370033" y="226620"/>
                </a:lnTo>
                <a:close/>
                <a:moveTo>
                  <a:pt x="323779" y="194833"/>
                </a:moveTo>
                <a:lnTo>
                  <a:pt x="355565" y="194833"/>
                </a:lnTo>
                <a:lnTo>
                  <a:pt x="355565" y="226620"/>
                </a:lnTo>
                <a:lnTo>
                  <a:pt x="323779" y="226620"/>
                </a:lnTo>
                <a:close/>
                <a:moveTo>
                  <a:pt x="277525" y="194833"/>
                </a:moveTo>
                <a:lnTo>
                  <a:pt x="309311" y="194833"/>
                </a:lnTo>
                <a:lnTo>
                  <a:pt x="309311" y="226620"/>
                </a:lnTo>
                <a:lnTo>
                  <a:pt x="277525" y="226620"/>
                </a:lnTo>
                <a:close/>
                <a:moveTo>
                  <a:pt x="231271" y="194833"/>
                </a:moveTo>
                <a:lnTo>
                  <a:pt x="263057" y="194833"/>
                </a:lnTo>
                <a:lnTo>
                  <a:pt x="263057" y="226620"/>
                </a:lnTo>
                <a:lnTo>
                  <a:pt x="231271" y="226620"/>
                </a:lnTo>
                <a:close/>
                <a:moveTo>
                  <a:pt x="185016" y="194833"/>
                </a:moveTo>
                <a:lnTo>
                  <a:pt x="216803" y="194833"/>
                </a:lnTo>
                <a:lnTo>
                  <a:pt x="216803" y="226620"/>
                </a:lnTo>
                <a:lnTo>
                  <a:pt x="185016" y="226620"/>
                </a:lnTo>
                <a:close/>
                <a:moveTo>
                  <a:pt x="138762" y="194833"/>
                </a:moveTo>
                <a:lnTo>
                  <a:pt x="170549" y="194833"/>
                </a:lnTo>
                <a:lnTo>
                  <a:pt x="170549" y="226620"/>
                </a:lnTo>
                <a:lnTo>
                  <a:pt x="138762" y="226620"/>
                </a:lnTo>
                <a:close/>
                <a:moveTo>
                  <a:pt x="92508" y="194833"/>
                </a:moveTo>
                <a:lnTo>
                  <a:pt x="124294" y="194833"/>
                </a:lnTo>
                <a:lnTo>
                  <a:pt x="124294" y="226620"/>
                </a:lnTo>
                <a:lnTo>
                  <a:pt x="92508" y="226620"/>
                </a:lnTo>
                <a:close/>
                <a:moveTo>
                  <a:pt x="46254" y="194833"/>
                </a:moveTo>
                <a:lnTo>
                  <a:pt x="78040" y="194833"/>
                </a:lnTo>
                <a:lnTo>
                  <a:pt x="78040" y="226620"/>
                </a:lnTo>
                <a:lnTo>
                  <a:pt x="46254" y="226620"/>
                </a:lnTo>
                <a:close/>
                <a:moveTo>
                  <a:pt x="0" y="194833"/>
                </a:moveTo>
                <a:lnTo>
                  <a:pt x="31787" y="194833"/>
                </a:lnTo>
                <a:lnTo>
                  <a:pt x="31787" y="226620"/>
                </a:lnTo>
                <a:lnTo>
                  <a:pt x="0" y="226620"/>
                </a:lnTo>
                <a:close/>
                <a:moveTo>
                  <a:pt x="416287" y="170479"/>
                </a:moveTo>
                <a:lnTo>
                  <a:pt x="448074" y="170479"/>
                </a:lnTo>
                <a:lnTo>
                  <a:pt x="448074" y="202266"/>
                </a:lnTo>
                <a:lnTo>
                  <a:pt x="416287" y="202266"/>
                </a:lnTo>
                <a:close/>
                <a:moveTo>
                  <a:pt x="462542" y="146125"/>
                </a:moveTo>
                <a:lnTo>
                  <a:pt x="494328" y="146125"/>
                </a:lnTo>
                <a:lnTo>
                  <a:pt x="494328" y="177911"/>
                </a:lnTo>
                <a:lnTo>
                  <a:pt x="462542" y="177911"/>
                </a:lnTo>
                <a:close/>
                <a:moveTo>
                  <a:pt x="370033" y="146125"/>
                </a:moveTo>
                <a:lnTo>
                  <a:pt x="401820" y="146125"/>
                </a:lnTo>
                <a:lnTo>
                  <a:pt x="401820" y="177911"/>
                </a:lnTo>
                <a:lnTo>
                  <a:pt x="370033" y="177911"/>
                </a:lnTo>
                <a:close/>
                <a:moveTo>
                  <a:pt x="323779" y="146125"/>
                </a:moveTo>
                <a:lnTo>
                  <a:pt x="355565" y="146125"/>
                </a:lnTo>
                <a:lnTo>
                  <a:pt x="355565" y="177911"/>
                </a:lnTo>
                <a:lnTo>
                  <a:pt x="323779" y="177911"/>
                </a:lnTo>
                <a:close/>
                <a:moveTo>
                  <a:pt x="277525" y="146125"/>
                </a:moveTo>
                <a:lnTo>
                  <a:pt x="309311" y="146125"/>
                </a:lnTo>
                <a:lnTo>
                  <a:pt x="309311" y="177911"/>
                </a:lnTo>
                <a:lnTo>
                  <a:pt x="277525" y="177911"/>
                </a:lnTo>
                <a:close/>
                <a:moveTo>
                  <a:pt x="231271" y="146125"/>
                </a:moveTo>
                <a:lnTo>
                  <a:pt x="263057" y="146125"/>
                </a:lnTo>
                <a:lnTo>
                  <a:pt x="263057" y="177911"/>
                </a:lnTo>
                <a:lnTo>
                  <a:pt x="231271" y="177911"/>
                </a:lnTo>
                <a:close/>
                <a:moveTo>
                  <a:pt x="185016" y="146125"/>
                </a:moveTo>
                <a:lnTo>
                  <a:pt x="216803" y="146125"/>
                </a:lnTo>
                <a:lnTo>
                  <a:pt x="216803" y="177911"/>
                </a:lnTo>
                <a:lnTo>
                  <a:pt x="185016" y="177911"/>
                </a:lnTo>
                <a:close/>
                <a:moveTo>
                  <a:pt x="138762" y="146125"/>
                </a:moveTo>
                <a:lnTo>
                  <a:pt x="170549" y="146125"/>
                </a:lnTo>
                <a:lnTo>
                  <a:pt x="170549" y="177911"/>
                </a:lnTo>
                <a:lnTo>
                  <a:pt x="138762" y="177911"/>
                </a:lnTo>
                <a:close/>
                <a:moveTo>
                  <a:pt x="92508" y="146125"/>
                </a:moveTo>
                <a:lnTo>
                  <a:pt x="124294" y="146125"/>
                </a:lnTo>
                <a:lnTo>
                  <a:pt x="124294" y="177911"/>
                </a:lnTo>
                <a:lnTo>
                  <a:pt x="92508" y="177911"/>
                </a:lnTo>
                <a:close/>
                <a:moveTo>
                  <a:pt x="46254" y="146125"/>
                </a:moveTo>
                <a:lnTo>
                  <a:pt x="78040" y="146125"/>
                </a:lnTo>
                <a:lnTo>
                  <a:pt x="78040" y="177911"/>
                </a:lnTo>
                <a:lnTo>
                  <a:pt x="46254" y="177911"/>
                </a:lnTo>
                <a:close/>
                <a:moveTo>
                  <a:pt x="0" y="146125"/>
                </a:moveTo>
                <a:lnTo>
                  <a:pt x="31787" y="146125"/>
                </a:lnTo>
                <a:lnTo>
                  <a:pt x="31787" y="177911"/>
                </a:lnTo>
                <a:lnTo>
                  <a:pt x="0" y="177911"/>
                </a:lnTo>
                <a:close/>
                <a:moveTo>
                  <a:pt x="416287" y="121771"/>
                </a:moveTo>
                <a:lnTo>
                  <a:pt x="448074" y="121771"/>
                </a:lnTo>
                <a:lnTo>
                  <a:pt x="448074" y="153557"/>
                </a:lnTo>
                <a:lnTo>
                  <a:pt x="416287" y="153557"/>
                </a:lnTo>
                <a:close/>
                <a:moveTo>
                  <a:pt x="370033" y="97417"/>
                </a:moveTo>
                <a:lnTo>
                  <a:pt x="401820" y="97417"/>
                </a:lnTo>
                <a:lnTo>
                  <a:pt x="401820" y="129203"/>
                </a:lnTo>
                <a:lnTo>
                  <a:pt x="370033" y="129203"/>
                </a:lnTo>
                <a:close/>
                <a:moveTo>
                  <a:pt x="323779" y="97417"/>
                </a:moveTo>
                <a:lnTo>
                  <a:pt x="355565" y="97417"/>
                </a:lnTo>
                <a:lnTo>
                  <a:pt x="355565" y="129203"/>
                </a:lnTo>
                <a:lnTo>
                  <a:pt x="323779" y="129203"/>
                </a:lnTo>
                <a:close/>
                <a:moveTo>
                  <a:pt x="277525" y="97417"/>
                </a:moveTo>
                <a:lnTo>
                  <a:pt x="309311" y="97417"/>
                </a:lnTo>
                <a:lnTo>
                  <a:pt x="309311" y="129203"/>
                </a:lnTo>
                <a:lnTo>
                  <a:pt x="277525" y="129203"/>
                </a:lnTo>
                <a:close/>
                <a:moveTo>
                  <a:pt x="231271" y="97417"/>
                </a:moveTo>
                <a:lnTo>
                  <a:pt x="263057" y="97417"/>
                </a:lnTo>
                <a:lnTo>
                  <a:pt x="263057" y="129203"/>
                </a:lnTo>
                <a:lnTo>
                  <a:pt x="231271" y="129203"/>
                </a:lnTo>
                <a:close/>
                <a:moveTo>
                  <a:pt x="185016" y="97417"/>
                </a:moveTo>
                <a:lnTo>
                  <a:pt x="216803" y="97417"/>
                </a:lnTo>
                <a:lnTo>
                  <a:pt x="216803" y="129203"/>
                </a:lnTo>
                <a:lnTo>
                  <a:pt x="185016" y="129203"/>
                </a:lnTo>
                <a:close/>
                <a:moveTo>
                  <a:pt x="138762" y="97417"/>
                </a:moveTo>
                <a:lnTo>
                  <a:pt x="170549" y="97417"/>
                </a:lnTo>
                <a:lnTo>
                  <a:pt x="170549" y="129203"/>
                </a:lnTo>
                <a:lnTo>
                  <a:pt x="138762" y="129203"/>
                </a:lnTo>
                <a:close/>
                <a:moveTo>
                  <a:pt x="92508" y="97417"/>
                </a:moveTo>
                <a:lnTo>
                  <a:pt x="124294" y="97417"/>
                </a:lnTo>
                <a:lnTo>
                  <a:pt x="124294" y="129203"/>
                </a:lnTo>
                <a:lnTo>
                  <a:pt x="92508" y="129203"/>
                </a:lnTo>
                <a:close/>
                <a:moveTo>
                  <a:pt x="46254" y="97417"/>
                </a:moveTo>
                <a:lnTo>
                  <a:pt x="78040" y="97417"/>
                </a:lnTo>
                <a:lnTo>
                  <a:pt x="78040" y="129203"/>
                </a:lnTo>
                <a:lnTo>
                  <a:pt x="46254" y="129203"/>
                </a:lnTo>
                <a:close/>
                <a:moveTo>
                  <a:pt x="0" y="97417"/>
                </a:moveTo>
                <a:lnTo>
                  <a:pt x="31787" y="97417"/>
                </a:lnTo>
                <a:lnTo>
                  <a:pt x="31787" y="129203"/>
                </a:lnTo>
                <a:lnTo>
                  <a:pt x="0" y="129203"/>
                </a:lnTo>
                <a:close/>
                <a:moveTo>
                  <a:pt x="323779" y="48708"/>
                </a:moveTo>
                <a:lnTo>
                  <a:pt x="355565" y="48708"/>
                </a:lnTo>
                <a:lnTo>
                  <a:pt x="355565" y="80495"/>
                </a:lnTo>
                <a:lnTo>
                  <a:pt x="323779" y="80495"/>
                </a:lnTo>
                <a:close/>
                <a:moveTo>
                  <a:pt x="277525" y="48708"/>
                </a:moveTo>
                <a:lnTo>
                  <a:pt x="309311" y="48708"/>
                </a:lnTo>
                <a:lnTo>
                  <a:pt x="309311" y="80495"/>
                </a:lnTo>
                <a:lnTo>
                  <a:pt x="277525" y="80495"/>
                </a:lnTo>
                <a:close/>
                <a:moveTo>
                  <a:pt x="277525" y="0"/>
                </a:moveTo>
                <a:lnTo>
                  <a:pt x="309311" y="0"/>
                </a:lnTo>
                <a:lnTo>
                  <a:pt x="309311" y="31787"/>
                </a:lnTo>
                <a:lnTo>
                  <a:pt x="277525" y="31787"/>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5816600" y="4526915"/>
            <a:ext cx="2569210" cy="368300"/>
          </a:xfrm>
          <a:prstGeom prst="rect">
            <a:avLst/>
          </a:prstGeom>
          <a:noFill/>
        </p:spPr>
        <p:txBody>
          <a:bodyPr wrap="square" rtlCol="0">
            <a:spAutoFit/>
          </a:bodyPr>
          <a:lstStyle/>
          <a:p>
            <a:r>
              <a:rPr lang="zh-CN" altLang="en-US" b="1">
                <a:latin typeface="黑体" panose="02010609060101010101" charset="-122"/>
                <a:ea typeface="黑体" panose="02010609060101010101" charset="-122"/>
              </a:rPr>
              <a:t>预先包裹式重整</a:t>
            </a:r>
          </a:p>
        </p:txBody>
      </p:sp>
      <p:sp>
        <p:nvSpPr>
          <p:cNvPr id="5" name="文本框 4"/>
          <p:cNvSpPr txBox="1"/>
          <p:nvPr/>
        </p:nvSpPr>
        <p:spPr>
          <a:xfrm>
            <a:off x="6026785" y="5349240"/>
            <a:ext cx="1960245" cy="368300"/>
          </a:xfrm>
          <a:prstGeom prst="rect">
            <a:avLst/>
          </a:prstGeom>
          <a:noFill/>
        </p:spPr>
        <p:txBody>
          <a:bodyPr wrap="square" rtlCol="0">
            <a:spAutoFit/>
          </a:bodyPr>
          <a:lstStyle/>
          <a:p>
            <a:r>
              <a:rPr lang="zh-CN" altLang="en-US" b="1">
                <a:latin typeface="黑体" panose="02010609060101010101" charset="-122"/>
                <a:ea typeface="黑体" panose="02010609060101010101" charset="-122"/>
              </a:rPr>
              <a:t>预协商型重整</a:t>
            </a:r>
          </a:p>
        </p:txBody>
      </p:sp>
      <p:sp>
        <p:nvSpPr>
          <p:cNvPr id="6" name=" 162"/>
          <p:cNvSpPr/>
          <p:nvPr/>
        </p:nvSpPr>
        <p:spPr>
          <a:xfrm>
            <a:off x="5582920" y="5434330"/>
            <a:ext cx="443865" cy="198120"/>
          </a:xfrm>
          <a:custGeom>
            <a:avLst/>
            <a:gdLst>
              <a:gd name="connsiteX0" fmla="*/ 277525 w 494328"/>
              <a:gd name="connsiteY0" fmla="*/ 292250 h 324036"/>
              <a:gd name="connsiteX1" fmla="*/ 309311 w 494328"/>
              <a:gd name="connsiteY1" fmla="*/ 292250 h 324036"/>
              <a:gd name="connsiteX2" fmla="*/ 309311 w 494328"/>
              <a:gd name="connsiteY2" fmla="*/ 324036 h 324036"/>
              <a:gd name="connsiteX3" fmla="*/ 277525 w 494328"/>
              <a:gd name="connsiteY3" fmla="*/ 324036 h 324036"/>
              <a:gd name="connsiteX4" fmla="*/ 323779 w 494328"/>
              <a:gd name="connsiteY4" fmla="*/ 243541 h 324036"/>
              <a:gd name="connsiteX5" fmla="*/ 355565 w 494328"/>
              <a:gd name="connsiteY5" fmla="*/ 243541 h 324036"/>
              <a:gd name="connsiteX6" fmla="*/ 355565 w 494328"/>
              <a:gd name="connsiteY6" fmla="*/ 275328 h 324036"/>
              <a:gd name="connsiteX7" fmla="*/ 323779 w 494328"/>
              <a:gd name="connsiteY7" fmla="*/ 275328 h 324036"/>
              <a:gd name="connsiteX8" fmla="*/ 277525 w 494328"/>
              <a:gd name="connsiteY8" fmla="*/ 243541 h 324036"/>
              <a:gd name="connsiteX9" fmla="*/ 309311 w 494328"/>
              <a:gd name="connsiteY9" fmla="*/ 243541 h 324036"/>
              <a:gd name="connsiteX10" fmla="*/ 309311 w 494328"/>
              <a:gd name="connsiteY10" fmla="*/ 275328 h 324036"/>
              <a:gd name="connsiteX11" fmla="*/ 277525 w 494328"/>
              <a:gd name="connsiteY11" fmla="*/ 275328 h 324036"/>
              <a:gd name="connsiteX12" fmla="*/ 370033 w 494328"/>
              <a:gd name="connsiteY12" fmla="*/ 194833 h 324036"/>
              <a:gd name="connsiteX13" fmla="*/ 401820 w 494328"/>
              <a:gd name="connsiteY13" fmla="*/ 194833 h 324036"/>
              <a:gd name="connsiteX14" fmla="*/ 401820 w 494328"/>
              <a:gd name="connsiteY14" fmla="*/ 226620 h 324036"/>
              <a:gd name="connsiteX15" fmla="*/ 370033 w 494328"/>
              <a:gd name="connsiteY15" fmla="*/ 226620 h 324036"/>
              <a:gd name="connsiteX16" fmla="*/ 323779 w 494328"/>
              <a:gd name="connsiteY16" fmla="*/ 194833 h 324036"/>
              <a:gd name="connsiteX17" fmla="*/ 355565 w 494328"/>
              <a:gd name="connsiteY17" fmla="*/ 194833 h 324036"/>
              <a:gd name="connsiteX18" fmla="*/ 355565 w 494328"/>
              <a:gd name="connsiteY18" fmla="*/ 226620 h 324036"/>
              <a:gd name="connsiteX19" fmla="*/ 323779 w 494328"/>
              <a:gd name="connsiteY19" fmla="*/ 226620 h 324036"/>
              <a:gd name="connsiteX20" fmla="*/ 277525 w 494328"/>
              <a:gd name="connsiteY20" fmla="*/ 194833 h 324036"/>
              <a:gd name="connsiteX21" fmla="*/ 309311 w 494328"/>
              <a:gd name="connsiteY21" fmla="*/ 194833 h 324036"/>
              <a:gd name="connsiteX22" fmla="*/ 309311 w 494328"/>
              <a:gd name="connsiteY22" fmla="*/ 226620 h 324036"/>
              <a:gd name="connsiteX23" fmla="*/ 277525 w 494328"/>
              <a:gd name="connsiteY23" fmla="*/ 226620 h 324036"/>
              <a:gd name="connsiteX24" fmla="*/ 231271 w 494328"/>
              <a:gd name="connsiteY24" fmla="*/ 194833 h 324036"/>
              <a:gd name="connsiteX25" fmla="*/ 263057 w 494328"/>
              <a:gd name="connsiteY25" fmla="*/ 194833 h 324036"/>
              <a:gd name="connsiteX26" fmla="*/ 263057 w 494328"/>
              <a:gd name="connsiteY26" fmla="*/ 226620 h 324036"/>
              <a:gd name="connsiteX27" fmla="*/ 231271 w 494328"/>
              <a:gd name="connsiteY27" fmla="*/ 226620 h 324036"/>
              <a:gd name="connsiteX28" fmla="*/ 185016 w 494328"/>
              <a:gd name="connsiteY28" fmla="*/ 194833 h 324036"/>
              <a:gd name="connsiteX29" fmla="*/ 216803 w 494328"/>
              <a:gd name="connsiteY29" fmla="*/ 194833 h 324036"/>
              <a:gd name="connsiteX30" fmla="*/ 216803 w 494328"/>
              <a:gd name="connsiteY30" fmla="*/ 226620 h 324036"/>
              <a:gd name="connsiteX31" fmla="*/ 185016 w 494328"/>
              <a:gd name="connsiteY31" fmla="*/ 226620 h 324036"/>
              <a:gd name="connsiteX32" fmla="*/ 138762 w 494328"/>
              <a:gd name="connsiteY32" fmla="*/ 194833 h 324036"/>
              <a:gd name="connsiteX33" fmla="*/ 170549 w 494328"/>
              <a:gd name="connsiteY33" fmla="*/ 194833 h 324036"/>
              <a:gd name="connsiteX34" fmla="*/ 170549 w 494328"/>
              <a:gd name="connsiteY34" fmla="*/ 226620 h 324036"/>
              <a:gd name="connsiteX35" fmla="*/ 138762 w 494328"/>
              <a:gd name="connsiteY35" fmla="*/ 226620 h 324036"/>
              <a:gd name="connsiteX36" fmla="*/ 92508 w 494328"/>
              <a:gd name="connsiteY36" fmla="*/ 194833 h 324036"/>
              <a:gd name="connsiteX37" fmla="*/ 124294 w 494328"/>
              <a:gd name="connsiteY37" fmla="*/ 194833 h 324036"/>
              <a:gd name="connsiteX38" fmla="*/ 124294 w 494328"/>
              <a:gd name="connsiteY38" fmla="*/ 226620 h 324036"/>
              <a:gd name="connsiteX39" fmla="*/ 92508 w 494328"/>
              <a:gd name="connsiteY39" fmla="*/ 226620 h 324036"/>
              <a:gd name="connsiteX40" fmla="*/ 46254 w 494328"/>
              <a:gd name="connsiteY40" fmla="*/ 194833 h 324036"/>
              <a:gd name="connsiteX41" fmla="*/ 78040 w 494328"/>
              <a:gd name="connsiteY41" fmla="*/ 194833 h 324036"/>
              <a:gd name="connsiteX42" fmla="*/ 78040 w 494328"/>
              <a:gd name="connsiteY42" fmla="*/ 226620 h 324036"/>
              <a:gd name="connsiteX43" fmla="*/ 46254 w 494328"/>
              <a:gd name="connsiteY43" fmla="*/ 226620 h 324036"/>
              <a:gd name="connsiteX44" fmla="*/ 0 w 494328"/>
              <a:gd name="connsiteY44" fmla="*/ 194833 h 324036"/>
              <a:gd name="connsiteX45" fmla="*/ 31787 w 494328"/>
              <a:gd name="connsiteY45" fmla="*/ 194833 h 324036"/>
              <a:gd name="connsiteX46" fmla="*/ 31787 w 494328"/>
              <a:gd name="connsiteY46" fmla="*/ 226620 h 324036"/>
              <a:gd name="connsiteX47" fmla="*/ 0 w 494328"/>
              <a:gd name="connsiteY47" fmla="*/ 226620 h 324036"/>
              <a:gd name="connsiteX48" fmla="*/ 416287 w 494328"/>
              <a:gd name="connsiteY48" fmla="*/ 170479 h 324036"/>
              <a:gd name="connsiteX49" fmla="*/ 448074 w 494328"/>
              <a:gd name="connsiteY49" fmla="*/ 170479 h 324036"/>
              <a:gd name="connsiteX50" fmla="*/ 448074 w 494328"/>
              <a:gd name="connsiteY50" fmla="*/ 202266 h 324036"/>
              <a:gd name="connsiteX51" fmla="*/ 416287 w 494328"/>
              <a:gd name="connsiteY51" fmla="*/ 202266 h 324036"/>
              <a:gd name="connsiteX52" fmla="*/ 462542 w 494328"/>
              <a:gd name="connsiteY52" fmla="*/ 146125 h 324036"/>
              <a:gd name="connsiteX53" fmla="*/ 494328 w 494328"/>
              <a:gd name="connsiteY53" fmla="*/ 146125 h 324036"/>
              <a:gd name="connsiteX54" fmla="*/ 494328 w 494328"/>
              <a:gd name="connsiteY54" fmla="*/ 177911 h 324036"/>
              <a:gd name="connsiteX55" fmla="*/ 462542 w 494328"/>
              <a:gd name="connsiteY55" fmla="*/ 177911 h 324036"/>
              <a:gd name="connsiteX56" fmla="*/ 370033 w 494328"/>
              <a:gd name="connsiteY56" fmla="*/ 146125 h 324036"/>
              <a:gd name="connsiteX57" fmla="*/ 401820 w 494328"/>
              <a:gd name="connsiteY57" fmla="*/ 146125 h 324036"/>
              <a:gd name="connsiteX58" fmla="*/ 401820 w 494328"/>
              <a:gd name="connsiteY58" fmla="*/ 177911 h 324036"/>
              <a:gd name="connsiteX59" fmla="*/ 370033 w 494328"/>
              <a:gd name="connsiteY59" fmla="*/ 177911 h 324036"/>
              <a:gd name="connsiteX60" fmla="*/ 323779 w 494328"/>
              <a:gd name="connsiteY60" fmla="*/ 146125 h 324036"/>
              <a:gd name="connsiteX61" fmla="*/ 355565 w 494328"/>
              <a:gd name="connsiteY61" fmla="*/ 146125 h 324036"/>
              <a:gd name="connsiteX62" fmla="*/ 355565 w 494328"/>
              <a:gd name="connsiteY62" fmla="*/ 177911 h 324036"/>
              <a:gd name="connsiteX63" fmla="*/ 323779 w 494328"/>
              <a:gd name="connsiteY63" fmla="*/ 177911 h 324036"/>
              <a:gd name="connsiteX64" fmla="*/ 277525 w 494328"/>
              <a:gd name="connsiteY64" fmla="*/ 146125 h 324036"/>
              <a:gd name="connsiteX65" fmla="*/ 309311 w 494328"/>
              <a:gd name="connsiteY65" fmla="*/ 146125 h 324036"/>
              <a:gd name="connsiteX66" fmla="*/ 309311 w 494328"/>
              <a:gd name="connsiteY66" fmla="*/ 177911 h 324036"/>
              <a:gd name="connsiteX67" fmla="*/ 277525 w 494328"/>
              <a:gd name="connsiteY67" fmla="*/ 177911 h 324036"/>
              <a:gd name="connsiteX68" fmla="*/ 231271 w 494328"/>
              <a:gd name="connsiteY68" fmla="*/ 146125 h 324036"/>
              <a:gd name="connsiteX69" fmla="*/ 263057 w 494328"/>
              <a:gd name="connsiteY69" fmla="*/ 146125 h 324036"/>
              <a:gd name="connsiteX70" fmla="*/ 263057 w 494328"/>
              <a:gd name="connsiteY70" fmla="*/ 177911 h 324036"/>
              <a:gd name="connsiteX71" fmla="*/ 231271 w 494328"/>
              <a:gd name="connsiteY71" fmla="*/ 177911 h 324036"/>
              <a:gd name="connsiteX72" fmla="*/ 185016 w 494328"/>
              <a:gd name="connsiteY72" fmla="*/ 146125 h 324036"/>
              <a:gd name="connsiteX73" fmla="*/ 216803 w 494328"/>
              <a:gd name="connsiteY73" fmla="*/ 146125 h 324036"/>
              <a:gd name="connsiteX74" fmla="*/ 216803 w 494328"/>
              <a:gd name="connsiteY74" fmla="*/ 177911 h 324036"/>
              <a:gd name="connsiteX75" fmla="*/ 185016 w 494328"/>
              <a:gd name="connsiteY75" fmla="*/ 177911 h 324036"/>
              <a:gd name="connsiteX76" fmla="*/ 138762 w 494328"/>
              <a:gd name="connsiteY76" fmla="*/ 146125 h 324036"/>
              <a:gd name="connsiteX77" fmla="*/ 170549 w 494328"/>
              <a:gd name="connsiteY77" fmla="*/ 146125 h 324036"/>
              <a:gd name="connsiteX78" fmla="*/ 170549 w 494328"/>
              <a:gd name="connsiteY78" fmla="*/ 177911 h 324036"/>
              <a:gd name="connsiteX79" fmla="*/ 138762 w 494328"/>
              <a:gd name="connsiteY79" fmla="*/ 177911 h 324036"/>
              <a:gd name="connsiteX80" fmla="*/ 92508 w 494328"/>
              <a:gd name="connsiteY80" fmla="*/ 146125 h 324036"/>
              <a:gd name="connsiteX81" fmla="*/ 124294 w 494328"/>
              <a:gd name="connsiteY81" fmla="*/ 146125 h 324036"/>
              <a:gd name="connsiteX82" fmla="*/ 124294 w 494328"/>
              <a:gd name="connsiteY82" fmla="*/ 177911 h 324036"/>
              <a:gd name="connsiteX83" fmla="*/ 92508 w 494328"/>
              <a:gd name="connsiteY83" fmla="*/ 177911 h 324036"/>
              <a:gd name="connsiteX84" fmla="*/ 46254 w 494328"/>
              <a:gd name="connsiteY84" fmla="*/ 146125 h 324036"/>
              <a:gd name="connsiteX85" fmla="*/ 78040 w 494328"/>
              <a:gd name="connsiteY85" fmla="*/ 146125 h 324036"/>
              <a:gd name="connsiteX86" fmla="*/ 78040 w 494328"/>
              <a:gd name="connsiteY86" fmla="*/ 177911 h 324036"/>
              <a:gd name="connsiteX87" fmla="*/ 46254 w 494328"/>
              <a:gd name="connsiteY87" fmla="*/ 177911 h 324036"/>
              <a:gd name="connsiteX88" fmla="*/ 0 w 494328"/>
              <a:gd name="connsiteY88" fmla="*/ 146125 h 324036"/>
              <a:gd name="connsiteX89" fmla="*/ 31787 w 494328"/>
              <a:gd name="connsiteY89" fmla="*/ 146125 h 324036"/>
              <a:gd name="connsiteX90" fmla="*/ 31787 w 494328"/>
              <a:gd name="connsiteY90" fmla="*/ 177911 h 324036"/>
              <a:gd name="connsiteX91" fmla="*/ 0 w 494328"/>
              <a:gd name="connsiteY91" fmla="*/ 177911 h 324036"/>
              <a:gd name="connsiteX92" fmla="*/ 416287 w 494328"/>
              <a:gd name="connsiteY92" fmla="*/ 121771 h 324036"/>
              <a:gd name="connsiteX93" fmla="*/ 448074 w 494328"/>
              <a:gd name="connsiteY93" fmla="*/ 121771 h 324036"/>
              <a:gd name="connsiteX94" fmla="*/ 448074 w 494328"/>
              <a:gd name="connsiteY94" fmla="*/ 153557 h 324036"/>
              <a:gd name="connsiteX95" fmla="*/ 416287 w 494328"/>
              <a:gd name="connsiteY95" fmla="*/ 153557 h 324036"/>
              <a:gd name="connsiteX96" fmla="*/ 370033 w 494328"/>
              <a:gd name="connsiteY96" fmla="*/ 97417 h 324036"/>
              <a:gd name="connsiteX97" fmla="*/ 401820 w 494328"/>
              <a:gd name="connsiteY97" fmla="*/ 97417 h 324036"/>
              <a:gd name="connsiteX98" fmla="*/ 401820 w 494328"/>
              <a:gd name="connsiteY98" fmla="*/ 129203 h 324036"/>
              <a:gd name="connsiteX99" fmla="*/ 370033 w 494328"/>
              <a:gd name="connsiteY99" fmla="*/ 129203 h 324036"/>
              <a:gd name="connsiteX100" fmla="*/ 323779 w 494328"/>
              <a:gd name="connsiteY100" fmla="*/ 97417 h 324036"/>
              <a:gd name="connsiteX101" fmla="*/ 355565 w 494328"/>
              <a:gd name="connsiteY101" fmla="*/ 97417 h 324036"/>
              <a:gd name="connsiteX102" fmla="*/ 355565 w 494328"/>
              <a:gd name="connsiteY102" fmla="*/ 129203 h 324036"/>
              <a:gd name="connsiteX103" fmla="*/ 323779 w 494328"/>
              <a:gd name="connsiteY103" fmla="*/ 129203 h 324036"/>
              <a:gd name="connsiteX104" fmla="*/ 277525 w 494328"/>
              <a:gd name="connsiteY104" fmla="*/ 97417 h 324036"/>
              <a:gd name="connsiteX105" fmla="*/ 309311 w 494328"/>
              <a:gd name="connsiteY105" fmla="*/ 97417 h 324036"/>
              <a:gd name="connsiteX106" fmla="*/ 309311 w 494328"/>
              <a:gd name="connsiteY106" fmla="*/ 129203 h 324036"/>
              <a:gd name="connsiteX107" fmla="*/ 277525 w 494328"/>
              <a:gd name="connsiteY107" fmla="*/ 129203 h 324036"/>
              <a:gd name="connsiteX108" fmla="*/ 231271 w 494328"/>
              <a:gd name="connsiteY108" fmla="*/ 97417 h 324036"/>
              <a:gd name="connsiteX109" fmla="*/ 263057 w 494328"/>
              <a:gd name="connsiteY109" fmla="*/ 97417 h 324036"/>
              <a:gd name="connsiteX110" fmla="*/ 263057 w 494328"/>
              <a:gd name="connsiteY110" fmla="*/ 129203 h 324036"/>
              <a:gd name="connsiteX111" fmla="*/ 231271 w 494328"/>
              <a:gd name="connsiteY111" fmla="*/ 129203 h 324036"/>
              <a:gd name="connsiteX112" fmla="*/ 185016 w 494328"/>
              <a:gd name="connsiteY112" fmla="*/ 97417 h 324036"/>
              <a:gd name="connsiteX113" fmla="*/ 216803 w 494328"/>
              <a:gd name="connsiteY113" fmla="*/ 97417 h 324036"/>
              <a:gd name="connsiteX114" fmla="*/ 216803 w 494328"/>
              <a:gd name="connsiteY114" fmla="*/ 129203 h 324036"/>
              <a:gd name="connsiteX115" fmla="*/ 185016 w 494328"/>
              <a:gd name="connsiteY115" fmla="*/ 129203 h 324036"/>
              <a:gd name="connsiteX116" fmla="*/ 138762 w 494328"/>
              <a:gd name="connsiteY116" fmla="*/ 97417 h 324036"/>
              <a:gd name="connsiteX117" fmla="*/ 170549 w 494328"/>
              <a:gd name="connsiteY117" fmla="*/ 97417 h 324036"/>
              <a:gd name="connsiteX118" fmla="*/ 170549 w 494328"/>
              <a:gd name="connsiteY118" fmla="*/ 129203 h 324036"/>
              <a:gd name="connsiteX119" fmla="*/ 138762 w 494328"/>
              <a:gd name="connsiteY119" fmla="*/ 129203 h 324036"/>
              <a:gd name="connsiteX120" fmla="*/ 92508 w 494328"/>
              <a:gd name="connsiteY120" fmla="*/ 97417 h 324036"/>
              <a:gd name="connsiteX121" fmla="*/ 124294 w 494328"/>
              <a:gd name="connsiteY121" fmla="*/ 97417 h 324036"/>
              <a:gd name="connsiteX122" fmla="*/ 124294 w 494328"/>
              <a:gd name="connsiteY122" fmla="*/ 129203 h 324036"/>
              <a:gd name="connsiteX123" fmla="*/ 92508 w 494328"/>
              <a:gd name="connsiteY123" fmla="*/ 129203 h 324036"/>
              <a:gd name="connsiteX124" fmla="*/ 46254 w 494328"/>
              <a:gd name="connsiteY124" fmla="*/ 97417 h 324036"/>
              <a:gd name="connsiteX125" fmla="*/ 78040 w 494328"/>
              <a:gd name="connsiteY125" fmla="*/ 97417 h 324036"/>
              <a:gd name="connsiteX126" fmla="*/ 78040 w 494328"/>
              <a:gd name="connsiteY126" fmla="*/ 129203 h 324036"/>
              <a:gd name="connsiteX127" fmla="*/ 46254 w 494328"/>
              <a:gd name="connsiteY127" fmla="*/ 129203 h 324036"/>
              <a:gd name="connsiteX128" fmla="*/ 0 w 494328"/>
              <a:gd name="connsiteY128" fmla="*/ 97417 h 324036"/>
              <a:gd name="connsiteX129" fmla="*/ 31787 w 494328"/>
              <a:gd name="connsiteY129" fmla="*/ 97417 h 324036"/>
              <a:gd name="connsiteX130" fmla="*/ 31787 w 494328"/>
              <a:gd name="connsiteY130" fmla="*/ 129203 h 324036"/>
              <a:gd name="connsiteX131" fmla="*/ 0 w 494328"/>
              <a:gd name="connsiteY131" fmla="*/ 129203 h 324036"/>
              <a:gd name="connsiteX132" fmla="*/ 323779 w 494328"/>
              <a:gd name="connsiteY132" fmla="*/ 48708 h 324036"/>
              <a:gd name="connsiteX133" fmla="*/ 355565 w 494328"/>
              <a:gd name="connsiteY133" fmla="*/ 48708 h 324036"/>
              <a:gd name="connsiteX134" fmla="*/ 355565 w 494328"/>
              <a:gd name="connsiteY134" fmla="*/ 80495 h 324036"/>
              <a:gd name="connsiteX135" fmla="*/ 323779 w 494328"/>
              <a:gd name="connsiteY135" fmla="*/ 80495 h 324036"/>
              <a:gd name="connsiteX136" fmla="*/ 277525 w 494328"/>
              <a:gd name="connsiteY136" fmla="*/ 48708 h 324036"/>
              <a:gd name="connsiteX137" fmla="*/ 309311 w 494328"/>
              <a:gd name="connsiteY137" fmla="*/ 48708 h 324036"/>
              <a:gd name="connsiteX138" fmla="*/ 309311 w 494328"/>
              <a:gd name="connsiteY138" fmla="*/ 80495 h 324036"/>
              <a:gd name="connsiteX139" fmla="*/ 277525 w 494328"/>
              <a:gd name="connsiteY139" fmla="*/ 80495 h 324036"/>
              <a:gd name="connsiteX140" fmla="*/ 277525 w 494328"/>
              <a:gd name="connsiteY140" fmla="*/ 0 h 324036"/>
              <a:gd name="connsiteX141" fmla="*/ 309311 w 494328"/>
              <a:gd name="connsiteY141" fmla="*/ 0 h 324036"/>
              <a:gd name="connsiteX142" fmla="*/ 309311 w 494328"/>
              <a:gd name="connsiteY142" fmla="*/ 31787 h 324036"/>
              <a:gd name="connsiteX143" fmla="*/ 277525 w 494328"/>
              <a:gd name="connsiteY143" fmla="*/ 31787 h 324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494328" h="324036">
                <a:moveTo>
                  <a:pt x="277525" y="292250"/>
                </a:moveTo>
                <a:lnTo>
                  <a:pt x="309311" y="292250"/>
                </a:lnTo>
                <a:lnTo>
                  <a:pt x="309311" y="324036"/>
                </a:lnTo>
                <a:lnTo>
                  <a:pt x="277525" y="324036"/>
                </a:lnTo>
                <a:close/>
                <a:moveTo>
                  <a:pt x="323779" y="243541"/>
                </a:moveTo>
                <a:lnTo>
                  <a:pt x="355565" y="243541"/>
                </a:lnTo>
                <a:lnTo>
                  <a:pt x="355565" y="275328"/>
                </a:lnTo>
                <a:lnTo>
                  <a:pt x="323779" y="275328"/>
                </a:lnTo>
                <a:close/>
                <a:moveTo>
                  <a:pt x="277525" y="243541"/>
                </a:moveTo>
                <a:lnTo>
                  <a:pt x="309311" y="243541"/>
                </a:lnTo>
                <a:lnTo>
                  <a:pt x="309311" y="275328"/>
                </a:lnTo>
                <a:lnTo>
                  <a:pt x="277525" y="275328"/>
                </a:lnTo>
                <a:close/>
                <a:moveTo>
                  <a:pt x="370033" y="194833"/>
                </a:moveTo>
                <a:lnTo>
                  <a:pt x="401820" y="194833"/>
                </a:lnTo>
                <a:lnTo>
                  <a:pt x="401820" y="226620"/>
                </a:lnTo>
                <a:lnTo>
                  <a:pt x="370033" y="226620"/>
                </a:lnTo>
                <a:close/>
                <a:moveTo>
                  <a:pt x="323779" y="194833"/>
                </a:moveTo>
                <a:lnTo>
                  <a:pt x="355565" y="194833"/>
                </a:lnTo>
                <a:lnTo>
                  <a:pt x="355565" y="226620"/>
                </a:lnTo>
                <a:lnTo>
                  <a:pt x="323779" y="226620"/>
                </a:lnTo>
                <a:close/>
                <a:moveTo>
                  <a:pt x="277525" y="194833"/>
                </a:moveTo>
                <a:lnTo>
                  <a:pt x="309311" y="194833"/>
                </a:lnTo>
                <a:lnTo>
                  <a:pt x="309311" y="226620"/>
                </a:lnTo>
                <a:lnTo>
                  <a:pt x="277525" y="226620"/>
                </a:lnTo>
                <a:close/>
                <a:moveTo>
                  <a:pt x="231271" y="194833"/>
                </a:moveTo>
                <a:lnTo>
                  <a:pt x="263057" y="194833"/>
                </a:lnTo>
                <a:lnTo>
                  <a:pt x="263057" y="226620"/>
                </a:lnTo>
                <a:lnTo>
                  <a:pt x="231271" y="226620"/>
                </a:lnTo>
                <a:close/>
                <a:moveTo>
                  <a:pt x="185016" y="194833"/>
                </a:moveTo>
                <a:lnTo>
                  <a:pt x="216803" y="194833"/>
                </a:lnTo>
                <a:lnTo>
                  <a:pt x="216803" y="226620"/>
                </a:lnTo>
                <a:lnTo>
                  <a:pt x="185016" y="226620"/>
                </a:lnTo>
                <a:close/>
                <a:moveTo>
                  <a:pt x="138762" y="194833"/>
                </a:moveTo>
                <a:lnTo>
                  <a:pt x="170549" y="194833"/>
                </a:lnTo>
                <a:lnTo>
                  <a:pt x="170549" y="226620"/>
                </a:lnTo>
                <a:lnTo>
                  <a:pt x="138762" y="226620"/>
                </a:lnTo>
                <a:close/>
                <a:moveTo>
                  <a:pt x="92508" y="194833"/>
                </a:moveTo>
                <a:lnTo>
                  <a:pt x="124294" y="194833"/>
                </a:lnTo>
                <a:lnTo>
                  <a:pt x="124294" y="226620"/>
                </a:lnTo>
                <a:lnTo>
                  <a:pt x="92508" y="226620"/>
                </a:lnTo>
                <a:close/>
                <a:moveTo>
                  <a:pt x="46254" y="194833"/>
                </a:moveTo>
                <a:lnTo>
                  <a:pt x="78040" y="194833"/>
                </a:lnTo>
                <a:lnTo>
                  <a:pt x="78040" y="226620"/>
                </a:lnTo>
                <a:lnTo>
                  <a:pt x="46254" y="226620"/>
                </a:lnTo>
                <a:close/>
                <a:moveTo>
                  <a:pt x="0" y="194833"/>
                </a:moveTo>
                <a:lnTo>
                  <a:pt x="31787" y="194833"/>
                </a:lnTo>
                <a:lnTo>
                  <a:pt x="31787" y="226620"/>
                </a:lnTo>
                <a:lnTo>
                  <a:pt x="0" y="226620"/>
                </a:lnTo>
                <a:close/>
                <a:moveTo>
                  <a:pt x="416287" y="170479"/>
                </a:moveTo>
                <a:lnTo>
                  <a:pt x="448074" y="170479"/>
                </a:lnTo>
                <a:lnTo>
                  <a:pt x="448074" y="202266"/>
                </a:lnTo>
                <a:lnTo>
                  <a:pt x="416287" y="202266"/>
                </a:lnTo>
                <a:close/>
                <a:moveTo>
                  <a:pt x="462542" y="146125"/>
                </a:moveTo>
                <a:lnTo>
                  <a:pt x="494328" y="146125"/>
                </a:lnTo>
                <a:lnTo>
                  <a:pt x="494328" y="177911"/>
                </a:lnTo>
                <a:lnTo>
                  <a:pt x="462542" y="177911"/>
                </a:lnTo>
                <a:close/>
                <a:moveTo>
                  <a:pt x="370033" y="146125"/>
                </a:moveTo>
                <a:lnTo>
                  <a:pt x="401820" y="146125"/>
                </a:lnTo>
                <a:lnTo>
                  <a:pt x="401820" y="177911"/>
                </a:lnTo>
                <a:lnTo>
                  <a:pt x="370033" y="177911"/>
                </a:lnTo>
                <a:close/>
                <a:moveTo>
                  <a:pt x="323779" y="146125"/>
                </a:moveTo>
                <a:lnTo>
                  <a:pt x="355565" y="146125"/>
                </a:lnTo>
                <a:lnTo>
                  <a:pt x="355565" y="177911"/>
                </a:lnTo>
                <a:lnTo>
                  <a:pt x="323779" y="177911"/>
                </a:lnTo>
                <a:close/>
                <a:moveTo>
                  <a:pt x="277525" y="146125"/>
                </a:moveTo>
                <a:lnTo>
                  <a:pt x="309311" y="146125"/>
                </a:lnTo>
                <a:lnTo>
                  <a:pt x="309311" y="177911"/>
                </a:lnTo>
                <a:lnTo>
                  <a:pt x="277525" y="177911"/>
                </a:lnTo>
                <a:close/>
                <a:moveTo>
                  <a:pt x="231271" y="146125"/>
                </a:moveTo>
                <a:lnTo>
                  <a:pt x="263057" y="146125"/>
                </a:lnTo>
                <a:lnTo>
                  <a:pt x="263057" y="177911"/>
                </a:lnTo>
                <a:lnTo>
                  <a:pt x="231271" y="177911"/>
                </a:lnTo>
                <a:close/>
                <a:moveTo>
                  <a:pt x="185016" y="146125"/>
                </a:moveTo>
                <a:lnTo>
                  <a:pt x="216803" y="146125"/>
                </a:lnTo>
                <a:lnTo>
                  <a:pt x="216803" y="177911"/>
                </a:lnTo>
                <a:lnTo>
                  <a:pt x="185016" y="177911"/>
                </a:lnTo>
                <a:close/>
                <a:moveTo>
                  <a:pt x="138762" y="146125"/>
                </a:moveTo>
                <a:lnTo>
                  <a:pt x="170549" y="146125"/>
                </a:lnTo>
                <a:lnTo>
                  <a:pt x="170549" y="177911"/>
                </a:lnTo>
                <a:lnTo>
                  <a:pt x="138762" y="177911"/>
                </a:lnTo>
                <a:close/>
                <a:moveTo>
                  <a:pt x="92508" y="146125"/>
                </a:moveTo>
                <a:lnTo>
                  <a:pt x="124294" y="146125"/>
                </a:lnTo>
                <a:lnTo>
                  <a:pt x="124294" y="177911"/>
                </a:lnTo>
                <a:lnTo>
                  <a:pt x="92508" y="177911"/>
                </a:lnTo>
                <a:close/>
                <a:moveTo>
                  <a:pt x="46254" y="146125"/>
                </a:moveTo>
                <a:lnTo>
                  <a:pt x="78040" y="146125"/>
                </a:lnTo>
                <a:lnTo>
                  <a:pt x="78040" y="177911"/>
                </a:lnTo>
                <a:lnTo>
                  <a:pt x="46254" y="177911"/>
                </a:lnTo>
                <a:close/>
                <a:moveTo>
                  <a:pt x="0" y="146125"/>
                </a:moveTo>
                <a:lnTo>
                  <a:pt x="31787" y="146125"/>
                </a:lnTo>
                <a:lnTo>
                  <a:pt x="31787" y="177911"/>
                </a:lnTo>
                <a:lnTo>
                  <a:pt x="0" y="177911"/>
                </a:lnTo>
                <a:close/>
                <a:moveTo>
                  <a:pt x="416287" y="121771"/>
                </a:moveTo>
                <a:lnTo>
                  <a:pt x="448074" y="121771"/>
                </a:lnTo>
                <a:lnTo>
                  <a:pt x="448074" y="153557"/>
                </a:lnTo>
                <a:lnTo>
                  <a:pt x="416287" y="153557"/>
                </a:lnTo>
                <a:close/>
                <a:moveTo>
                  <a:pt x="370033" y="97417"/>
                </a:moveTo>
                <a:lnTo>
                  <a:pt x="401820" y="97417"/>
                </a:lnTo>
                <a:lnTo>
                  <a:pt x="401820" y="129203"/>
                </a:lnTo>
                <a:lnTo>
                  <a:pt x="370033" y="129203"/>
                </a:lnTo>
                <a:close/>
                <a:moveTo>
                  <a:pt x="323779" y="97417"/>
                </a:moveTo>
                <a:lnTo>
                  <a:pt x="355565" y="97417"/>
                </a:lnTo>
                <a:lnTo>
                  <a:pt x="355565" y="129203"/>
                </a:lnTo>
                <a:lnTo>
                  <a:pt x="323779" y="129203"/>
                </a:lnTo>
                <a:close/>
                <a:moveTo>
                  <a:pt x="277525" y="97417"/>
                </a:moveTo>
                <a:lnTo>
                  <a:pt x="309311" y="97417"/>
                </a:lnTo>
                <a:lnTo>
                  <a:pt x="309311" y="129203"/>
                </a:lnTo>
                <a:lnTo>
                  <a:pt x="277525" y="129203"/>
                </a:lnTo>
                <a:close/>
                <a:moveTo>
                  <a:pt x="231271" y="97417"/>
                </a:moveTo>
                <a:lnTo>
                  <a:pt x="263057" y="97417"/>
                </a:lnTo>
                <a:lnTo>
                  <a:pt x="263057" y="129203"/>
                </a:lnTo>
                <a:lnTo>
                  <a:pt x="231271" y="129203"/>
                </a:lnTo>
                <a:close/>
                <a:moveTo>
                  <a:pt x="185016" y="97417"/>
                </a:moveTo>
                <a:lnTo>
                  <a:pt x="216803" y="97417"/>
                </a:lnTo>
                <a:lnTo>
                  <a:pt x="216803" y="129203"/>
                </a:lnTo>
                <a:lnTo>
                  <a:pt x="185016" y="129203"/>
                </a:lnTo>
                <a:close/>
                <a:moveTo>
                  <a:pt x="138762" y="97417"/>
                </a:moveTo>
                <a:lnTo>
                  <a:pt x="170549" y="97417"/>
                </a:lnTo>
                <a:lnTo>
                  <a:pt x="170549" y="129203"/>
                </a:lnTo>
                <a:lnTo>
                  <a:pt x="138762" y="129203"/>
                </a:lnTo>
                <a:close/>
                <a:moveTo>
                  <a:pt x="92508" y="97417"/>
                </a:moveTo>
                <a:lnTo>
                  <a:pt x="124294" y="97417"/>
                </a:lnTo>
                <a:lnTo>
                  <a:pt x="124294" y="129203"/>
                </a:lnTo>
                <a:lnTo>
                  <a:pt x="92508" y="129203"/>
                </a:lnTo>
                <a:close/>
                <a:moveTo>
                  <a:pt x="46254" y="97417"/>
                </a:moveTo>
                <a:lnTo>
                  <a:pt x="78040" y="97417"/>
                </a:lnTo>
                <a:lnTo>
                  <a:pt x="78040" y="129203"/>
                </a:lnTo>
                <a:lnTo>
                  <a:pt x="46254" y="129203"/>
                </a:lnTo>
                <a:close/>
                <a:moveTo>
                  <a:pt x="0" y="97417"/>
                </a:moveTo>
                <a:lnTo>
                  <a:pt x="31787" y="97417"/>
                </a:lnTo>
                <a:lnTo>
                  <a:pt x="31787" y="129203"/>
                </a:lnTo>
                <a:lnTo>
                  <a:pt x="0" y="129203"/>
                </a:lnTo>
                <a:close/>
                <a:moveTo>
                  <a:pt x="323779" y="48708"/>
                </a:moveTo>
                <a:lnTo>
                  <a:pt x="355565" y="48708"/>
                </a:lnTo>
                <a:lnTo>
                  <a:pt x="355565" y="80495"/>
                </a:lnTo>
                <a:lnTo>
                  <a:pt x="323779" y="80495"/>
                </a:lnTo>
                <a:close/>
                <a:moveTo>
                  <a:pt x="277525" y="48708"/>
                </a:moveTo>
                <a:lnTo>
                  <a:pt x="309311" y="48708"/>
                </a:lnTo>
                <a:lnTo>
                  <a:pt x="309311" y="80495"/>
                </a:lnTo>
                <a:lnTo>
                  <a:pt x="277525" y="80495"/>
                </a:lnTo>
                <a:close/>
                <a:moveTo>
                  <a:pt x="277525" y="0"/>
                </a:moveTo>
                <a:lnTo>
                  <a:pt x="309311" y="0"/>
                </a:lnTo>
                <a:lnTo>
                  <a:pt x="309311" y="31787"/>
                </a:lnTo>
                <a:lnTo>
                  <a:pt x="277525" y="31787"/>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4" name="文本框 3"/>
          <p:cNvSpPr txBox="1"/>
          <p:nvPr/>
        </p:nvSpPr>
        <p:spPr>
          <a:xfrm>
            <a:off x="1233170" y="1274445"/>
            <a:ext cx="6595110" cy="922020"/>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cs typeface="微软雅黑" panose="020B0503020204020204" pitchFamily="34" charset="-122"/>
              </a:rPr>
              <a:t>预重整制度最早发源于美国，美国传统的破产重整程序由于程序时间长、费用昂贵等问题而饱受诟病。从上个世纪八十年代开始，预重整制度逐渐流行开来，并在21世纪发展达到了顶峰。</a:t>
            </a:r>
          </a:p>
        </p:txBody>
      </p:sp>
      <p:sp>
        <p:nvSpPr>
          <p:cNvPr id="11" name="TextBox 10"/>
          <p:cNvSpPr txBox="1"/>
          <p:nvPr/>
        </p:nvSpPr>
        <p:spPr>
          <a:xfrm>
            <a:off x="834569" y="506024"/>
            <a:ext cx="8208912" cy="543716"/>
          </a:xfrm>
          <a:prstGeom prst="rect">
            <a:avLst/>
          </a:prstGeom>
          <a:noFill/>
        </p:spPr>
        <p:txBody>
          <a:bodyPr wrap="square" lIns="72558" tIns="36279" rIns="72558" bIns="36279"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1.  </a:t>
            </a:r>
            <a:r>
              <a:rPr lang="zh-CN" altLang="en-US" b="1" dirty="0">
                <a:solidFill>
                  <a:srgbClr val="E46C0A"/>
                </a:solidFill>
                <a:latin typeface="微软雅黑" panose="020B0503020204020204" pitchFamily="34" charset="-122"/>
                <a:ea typeface="微软雅黑" panose="020B0503020204020204" pitchFamily="34" charset="-122"/>
              </a:rPr>
              <a:t>预重整制度概况</a:t>
            </a:r>
          </a:p>
        </p:txBody>
      </p:sp>
      <p:sp>
        <p:nvSpPr>
          <p:cNvPr id="16" name="TextBox 15"/>
          <p:cNvSpPr txBox="1"/>
          <p:nvPr/>
        </p:nvSpPr>
        <p:spPr>
          <a:xfrm>
            <a:off x="625850" y="149608"/>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（一）美国的预重整制度</a:t>
            </a:r>
          </a:p>
        </p:txBody>
      </p:sp>
      <p:sp>
        <p:nvSpPr>
          <p:cNvPr id="10" name="TextBox 9"/>
          <p:cNvSpPr txBox="1"/>
          <p:nvPr/>
        </p:nvSpPr>
        <p:spPr>
          <a:xfrm>
            <a:off x="834569" y="2276471"/>
            <a:ext cx="4793615" cy="923330"/>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美国联邦破产法相关规定</a:t>
            </a:r>
          </a:p>
          <a:p>
            <a:endParaRPr lang="zh-CN" altLang="en-US" dirty="0"/>
          </a:p>
        </p:txBody>
      </p:sp>
    </p:spTree>
    <p:extLst>
      <p:ext uri="{BB962C8B-B14F-4D97-AF65-F5344CB8AC3E}">
        <p14:creationId xmlns:p14="http://schemas.microsoft.com/office/powerpoint/2010/main" val="367221807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21</a:t>
            </a:fld>
            <a:endParaRPr lang="zh-CN" altLang="en-US"/>
          </a:p>
        </p:txBody>
      </p:sp>
      <p:sp>
        <p:nvSpPr>
          <p:cNvPr id="2" name="文本框 1"/>
          <p:cNvSpPr txBox="1"/>
          <p:nvPr/>
        </p:nvSpPr>
        <p:spPr>
          <a:xfrm>
            <a:off x="1195066" y="4174336"/>
            <a:ext cx="6674490" cy="1477328"/>
          </a:xfrm>
          <a:prstGeom prst="rect">
            <a:avLst/>
          </a:prstGeom>
          <a:noFill/>
        </p:spPr>
        <p:txBody>
          <a:bodyPr wrap="square" rtlCol="0">
            <a:spAutoFit/>
          </a:bodyPr>
          <a:lstStyle/>
          <a:p>
            <a:pPr marL="285750" indent="-285750">
              <a:buFont typeface="Arial" panose="020B0604020202020204" pitchFamily="34" charset="0"/>
              <a:buChar char="•"/>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indent="0">
              <a:buFont typeface="Arial" panose="020B0604020202020204" pitchFamily="34" charset="0"/>
              <a:buNone/>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综合美国的破产实践，美国预重整制度的内涵可以归纳为重整程序主要的参与者</a:t>
            </a:r>
            <a:r>
              <a:rPr lang="zh-CN" altLang="en-US"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自发性</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地将谈判程序前置于程序开始之前，达成</a:t>
            </a:r>
            <a:r>
              <a:rPr lang="zh-CN" altLang="en-US"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各方合意</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之后，再经由后端的</a:t>
            </a:r>
            <a:r>
              <a:rPr lang="zh-CN" altLang="en-US"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司法程序</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将谈判的成果赋予法律效力的程序。</a:t>
            </a:r>
          </a:p>
        </p:txBody>
      </p:sp>
      <p:sp>
        <p:nvSpPr>
          <p:cNvPr id="4" name="文本框 3"/>
          <p:cNvSpPr txBox="1"/>
          <p:nvPr/>
        </p:nvSpPr>
        <p:spPr>
          <a:xfrm>
            <a:off x="1274445" y="1746250"/>
            <a:ext cx="6595110" cy="1476375"/>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cs typeface="微软雅黑" panose="020B0503020204020204" pitchFamily="34" charset="-122"/>
              </a:rPr>
              <a:t>各破产法院均分别制定指导规则以规范辖区内预重整案件的申请以及管理，以达到进一步缩短重整程序的整个时间期限以及减少进入重整程序的阻力的目的，如纽约南区破产法院制定了</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SDNY</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预重整指导规则。在美国，一件传统的重整案件的持续时间可能长达</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一年甚至数年</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，而预重整案件可能</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仅仅持续30至40日。</a:t>
            </a:r>
          </a:p>
        </p:txBody>
      </p:sp>
      <p:sp>
        <p:nvSpPr>
          <p:cNvPr id="10" name="TextBox 10"/>
          <p:cNvSpPr txBox="1"/>
          <p:nvPr/>
        </p:nvSpPr>
        <p:spPr>
          <a:xfrm>
            <a:off x="598984" y="3641019"/>
            <a:ext cx="8208912" cy="543716"/>
          </a:xfrm>
          <a:prstGeom prst="rect">
            <a:avLst/>
          </a:prstGeom>
          <a:noFill/>
        </p:spPr>
        <p:txBody>
          <a:bodyPr wrap="square" lIns="72558" tIns="36279" rIns="72558" bIns="36279"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    2.</a:t>
            </a:r>
            <a:r>
              <a:rPr lang="zh-CN" altLang="en-US" b="1" dirty="0">
                <a:solidFill>
                  <a:srgbClr val="E46C0A"/>
                </a:solidFill>
                <a:latin typeface="微软雅黑" panose="020B0503020204020204" pitchFamily="34" charset="-122"/>
                <a:ea typeface="微软雅黑" panose="020B0503020204020204" pitchFamily="34" charset="-122"/>
              </a:rPr>
              <a:t>  预重整制度的内涵</a:t>
            </a:r>
          </a:p>
        </p:txBody>
      </p:sp>
      <p:sp>
        <p:nvSpPr>
          <p:cNvPr id="3" name="TextBox 2"/>
          <p:cNvSpPr txBox="1"/>
          <p:nvPr/>
        </p:nvSpPr>
        <p:spPr>
          <a:xfrm>
            <a:off x="827584" y="799833"/>
            <a:ext cx="4449683" cy="923330"/>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联邦破产法院指导规则</a:t>
            </a:r>
          </a:p>
          <a:p>
            <a:endParaRPr lang="zh-CN" altLang="en-US" dirty="0"/>
          </a:p>
        </p:txBody>
      </p:sp>
      <p:sp>
        <p:nvSpPr>
          <p:cNvPr id="13" name="TextBox 12"/>
          <p:cNvSpPr txBox="1"/>
          <p:nvPr/>
        </p:nvSpPr>
        <p:spPr>
          <a:xfrm>
            <a:off x="581946" y="223016"/>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（一）美国的预重整制度</a:t>
            </a:r>
          </a:p>
        </p:txBody>
      </p:sp>
    </p:spTree>
    <p:extLst>
      <p:ext uri="{BB962C8B-B14F-4D97-AF65-F5344CB8AC3E}">
        <p14:creationId xmlns:p14="http://schemas.microsoft.com/office/powerpoint/2010/main" val="98706748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22</a:t>
            </a:fld>
            <a:endParaRPr lang="zh-CN" altLang="en-US"/>
          </a:p>
        </p:txBody>
      </p:sp>
      <p:sp>
        <p:nvSpPr>
          <p:cNvPr id="2" name="文本框 1"/>
          <p:cNvSpPr txBox="1"/>
          <p:nvPr/>
        </p:nvSpPr>
        <p:spPr>
          <a:xfrm>
            <a:off x="898174" y="1335388"/>
            <a:ext cx="7418242" cy="418191"/>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     我国就预重整制度尚缺乏专门的立法规范。</a:t>
            </a:r>
          </a:p>
        </p:txBody>
      </p:sp>
      <p:sp>
        <p:nvSpPr>
          <p:cNvPr id="10" name="TextBox 9"/>
          <p:cNvSpPr txBox="1"/>
          <p:nvPr/>
        </p:nvSpPr>
        <p:spPr>
          <a:xfrm>
            <a:off x="539552" y="188640"/>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（二）中国预重整制度模式</a:t>
            </a:r>
          </a:p>
        </p:txBody>
      </p:sp>
      <p:sp>
        <p:nvSpPr>
          <p:cNvPr id="3" name="TextBox 2"/>
          <p:cNvSpPr txBox="1"/>
          <p:nvPr/>
        </p:nvSpPr>
        <p:spPr>
          <a:xfrm>
            <a:off x="835025" y="620688"/>
            <a:ext cx="3868102" cy="923330"/>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我国相关规定</a:t>
            </a:r>
          </a:p>
          <a:p>
            <a:endParaRPr lang="zh-CN" altLang="en-US" dirty="0"/>
          </a:p>
        </p:txBody>
      </p:sp>
      <p:sp>
        <p:nvSpPr>
          <p:cNvPr id="5" name="文本框 4">
            <a:extLst>
              <a:ext uri="{FF2B5EF4-FFF2-40B4-BE49-F238E27FC236}">
                <a16:creationId xmlns:a16="http://schemas.microsoft.com/office/drawing/2014/main" id="{E77FB09C-390C-40D8-A6BE-7AEFC8A97CB2}"/>
              </a:ext>
            </a:extLst>
          </p:cNvPr>
          <p:cNvSpPr txBox="1"/>
          <p:nvPr/>
        </p:nvSpPr>
        <p:spPr>
          <a:xfrm>
            <a:off x="899593" y="2852936"/>
            <a:ext cx="7344815" cy="2264851"/>
          </a:xfrm>
          <a:prstGeom prst="rect">
            <a:avLst/>
          </a:prstGeom>
          <a:noFill/>
        </p:spPr>
        <p:txBody>
          <a:bodyPr wrap="square" rtlCol="0">
            <a:spAutoFit/>
          </a:bodyPr>
          <a:lstStyle/>
          <a:p>
            <a:pPr indent="-285750">
              <a:lnSpc>
                <a:spcPct val="150000"/>
              </a:lnSpc>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rPr>
              <a:t>九民会议纪要（征求意见稿）：</a:t>
            </a:r>
            <a:r>
              <a:rPr lang="zh-CN" altLang="zh-CN" sz="1600" dirty="0">
                <a:latin typeface="微软雅黑" panose="020B0503020204020204" pitchFamily="34" charset="-122"/>
                <a:ea typeface="微软雅黑" panose="020B0503020204020204" pitchFamily="34" charset="-122"/>
              </a:rPr>
              <a:t>继续完善庭外重组与庭内重整的衔接机制，降低制度性成本，提高破产制度效率。人民法院受理重整申请前，债务人和部分债权人已经达成的有关协议与重整程序中制作的重整计划草案内容一致的，有关债权人对该协议的同意视为对该重整计划草案表决同意。但重整计划草案对协议内容进行了修改并对有关债权人有不利影响，或者与有关债权人重大利益相关的，受到影响的债权人有权按照《企业破产法》的规定对重整计划草案重新进行表决。</a:t>
            </a:r>
          </a:p>
        </p:txBody>
      </p:sp>
      <p:sp>
        <p:nvSpPr>
          <p:cNvPr id="7" name="文本框 6">
            <a:extLst>
              <a:ext uri="{FF2B5EF4-FFF2-40B4-BE49-F238E27FC236}">
                <a16:creationId xmlns:a16="http://schemas.microsoft.com/office/drawing/2014/main" id="{F77405D8-B92F-4C15-90AC-AA9394B34085}"/>
              </a:ext>
            </a:extLst>
          </p:cNvPr>
          <p:cNvSpPr txBox="1"/>
          <p:nvPr/>
        </p:nvSpPr>
        <p:spPr>
          <a:xfrm>
            <a:off x="898174" y="2132856"/>
            <a:ext cx="7346234" cy="830997"/>
          </a:xfrm>
          <a:prstGeom prst="rect">
            <a:avLst/>
          </a:prstGeom>
          <a:noFill/>
        </p:spPr>
        <p:txBody>
          <a:bodyPr wrap="square" rtlCol="0">
            <a:spAutoFit/>
          </a:bodyPr>
          <a:lstStyle/>
          <a:p>
            <a:pPr marL="285750" indent="-285750">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sym typeface="+mn-ea"/>
              </a:rPr>
              <a:t>全国法院破产审判工作会议纪要：</a:t>
            </a:r>
            <a:r>
              <a:rPr lang="zh-CN" altLang="en-US" sz="1600" dirty="0">
                <a:latin typeface="微软雅黑" panose="020B0503020204020204" pitchFamily="34" charset="-122"/>
                <a:ea typeface="微软雅黑" panose="020B0503020204020204" pitchFamily="34" charset="-122"/>
                <a:sym typeface="+mn-ea"/>
              </a:rPr>
              <a:t>肯定了庭外重组的模式，并就庭外重组与庭内重整的衔接进行了规定。</a:t>
            </a:r>
            <a:endParaRPr lang="zh-CN" altLang="en-US" sz="1600"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pPr>
            <a:endParaRPr lang="en-US" altLang="zh-CN" sz="1600" b="1" dirty="0">
              <a:solidFill>
                <a:srgbClr val="E46C0A"/>
              </a:solidFill>
              <a:latin typeface="黑体" panose="02010609060101010101" pitchFamily="49" charset="-122"/>
              <a:ea typeface="黑体" panose="02010609060101010101" pitchFamily="49" charset="-122"/>
              <a:sym typeface="+mn-ea"/>
            </a:endParaRPr>
          </a:p>
        </p:txBody>
      </p:sp>
    </p:spTree>
    <p:extLst>
      <p:ext uri="{BB962C8B-B14F-4D97-AF65-F5344CB8AC3E}">
        <p14:creationId xmlns:p14="http://schemas.microsoft.com/office/powerpoint/2010/main" val="357765658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23</a:t>
            </a:fld>
            <a:endParaRPr lang="zh-CN" altLang="en-US"/>
          </a:p>
        </p:txBody>
      </p:sp>
      <p:sp>
        <p:nvSpPr>
          <p:cNvPr id="10" name="TextBox 9"/>
          <p:cNvSpPr txBox="1"/>
          <p:nvPr/>
        </p:nvSpPr>
        <p:spPr>
          <a:xfrm>
            <a:off x="539552" y="188640"/>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（二）中国预重整制度模式</a:t>
            </a:r>
          </a:p>
        </p:txBody>
      </p:sp>
      <p:sp>
        <p:nvSpPr>
          <p:cNvPr id="3" name="TextBox 2"/>
          <p:cNvSpPr txBox="1"/>
          <p:nvPr/>
        </p:nvSpPr>
        <p:spPr>
          <a:xfrm>
            <a:off x="415866" y="620688"/>
            <a:ext cx="3868102" cy="562783"/>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我国相关规定</a:t>
            </a:r>
          </a:p>
        </p:txBody>
      </p:sp>
      <p:sp>
        <p:nvSpPr>
          <p:cNvPr id="5" name="文本框 4">
            <a:extLst>
              <a:ext uri="{FF2B5EF4-FFF2-40B4-BE49-F238E27FC236}">
                <a16:creationId xmlns:a16="http://schemas.microsoft.com/office/drawing/2014/main" id="{E77FB09C-390C-40D8-A6BE-7AEFC8A97CB2}"/>
              </a:ext>
            </a:extLst>
          </p:cNvPr>
          <p:cNvSpPr txBox="1"/>
          <p:nvPr/>
        </p:nvSpPr>
        <p:spPr>
          <a:xfrm>
            <a:off x="467544" y="1329938"/>
            <a:ext cx="6056466" cy="403957"/>
          </a:xfrm>
          <a:prstGeom prst="rect">
            <a:avLst/>
          </a:prstGeom>
          <a:noFill/>
        </p:spPr>
        <p:txBody>
          <a:bodyPr wrap="none" rtlCol="0">
            <a:spAutoFit/>
          </a:bodyPr>
          <a:lstStyle/>
          <a:p>
            <a:pPr lvl="0" indent="-285750">
              <a:lnSpc>
                <a:spcPct val="150000"/>
              </a:lnSpc>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rPr>
              <a:t>深圳中院规定：审理企业重整案件的工作指引（试行）第三章</a:t>
            </a:r>
          </a:p>
        </p:txBody>
      </p:sp>
      <p:sp>
        <p:nvSpPr>
          <p:cNvPr id="11" name="文本框 10">
            <a:extLst>
              <a:ext uri="{FF2B5EF4-FFF2-40B4-BE49-F238E27FC236}">
                <a16:creationId xmlns:a16="http://schemas.microsoft.com/office/drawing/2014/main" id="{04788091-457A-44B3-8C2F-85541F7F5697}"/>
              </a:ext>
            </a:extLst>
          </p:cNvPr>
          <p:cNvSpPr txBox="1"/>
          <p:nvPr/>
        </p:nvSpPr>
        <p:spPr>
          <a:xfrm>
            <a:off x="539552" y="5868561"/>
            <a:ext cx="7920880" cy="584775"/>
          </a:xfrm>
          <a:prstGeom prst="rect">
            <a:avLst/>
          </a:prstGeom>
          <a:noFill/>
        </p:spPr>
        <p:txBody>
          <a:bodyPr wrap="square" rtlCol="0">
            <a:spAutoFit/>
          </a:bodyPr>
          <a:lstStyle/>
          <a:p>
            <a:r>
              <a:rPr lang="zh-CN" altLang="zh-CN" sz="1600" dirty="0">
                <a:latin typeface="微软雅黑" panose="020B0503020204020204" pitchFamily="34" charset="-122"/>
                <a:ea typeface="微软雅黑" panose="020B0503020204020204" pitchFamily="34" charset="-122"/>
              </a:rPr>
              <a:t>预重整期间为</a:t>
            </a:r>
            <a:r>
              <a:rPr lang="zh-CN" altLang="zh-CN" sz="1600" b="1" i="1" u="sng" dirty="0">
                <a:latin typeface="微软雅黑" panose="020B0503020204020204" pitchFamily="34" charset="-122"/>
                <a:ea typeface="微软雅黑" panose="020B0503020204020204" pitchFamily="34" charset="-122"/>
              </a:rPr>
              <a:t>三个月</a:t>
            </a:r>
            <a:r>
              <a:rPr lang="zh-CN" altLang="zh-CN" sz="1600" dirty="0">
                <a:latin typeface="微软雅黑" panose="020B0503020204020204" pitchFamily="34" charset="-122"/>
                <a:ea typeface="微软雅黑" panose="020B0503020204020204" pitchFamily="34" charset="-122"/>
              </a:rPr>
              <a:t>，自</a:t>
            </a:r>
            <a:r>
              <a:rPr lang="zh-CN" altLang="zh-CN" sz="1600" b="1" i="1" dirty="0">
                <a:latin typeface="微软雅黑" panose="020B0503020204020204" pitchFamily="34" charset="-122"/>
                <a:ea typeface="微软雅黑" panose="020B0503020204020204" pitchFamily="34" charset="-122"/>
              </a:rPr>
              <a:t>合议庭作出预重整决定之日</a:t>
            </a:r>
            <a:r>
              <a:rPr lang="zh-CN" altLang="zh-CN" sz="1600" dirty="0">
                <a:latin typeface="微软雅黑" panose="020B0503020204020204" pitchFamily="34" charset="-122"/>
                <a:ea typeface="微软雅黑" panose="020B0503020204020204" pitchFamily="34" charset="-122"/>
              </a:rPr>
              <a:t>起计算。有正当理由的，经管理人申请，</a:t>
            </a:r>
            <a:r>
              <a:rPr lang="zh-CN" altLang="zh-CN" sz="1600" b="1" i="1" dirty="0">
                <a:latin typeface="微软雅黑" panose="020B0503020204020204" pitchFamily="34" charset="-122"/>
                <a:ea typeface="微软雅黑" panose="020B0503020204020204" pitchFamily="34" charset="-122"/>
              </a:rPr>
              <a:t>可以延长一个月</a:t>
            </a:r>
            <a:r>
              <a:rPr lang="zh-CN" altLang="zh-CN" sz="1600" dirty="0">
                <a:latin typeface="微软雅黑" panose="020B0503020204020204" pitchFamily="34" charset="-122"/>
                <a:ea typeface="微软雅黑" panose="020B0503020204020204" pitchFamily="34" charset="-122"/>
              </a:rPr>
              <a:t>。</a:t>
            </a:r>
          </a:p>
        </p:txBody>
      </p:sp>
      <p:sp>
        <p:nvSpPr>
          <p:cNvPr id="12" name="文本框 11">
            <a:extLst>
              <a:ext uri="{FF2B5EF4-FFF2-40B4-BE49-F238E27FC236}">
                <a16:creationId xmlns:a16="http://schemas.microsoft.com/office/drawing/2014/main" id="{91103854-8633-4371-B0C5-CE02A7A365EA}"/>
              </a:ext>
            </a:extLst>
          </p:cNvPr>
          <p:cNvSpPr txBox="1"/>
          <p:nvPr/>
        </p:nvSpPr>
        <p:spPr>
          <a:xfrm>
            <a:off x="575556" y="1916832"/>
            <a:ext cx="1656184" cy="369332"/>
          </a:xfrm>
          <a:prstGeom prst="rect">
            <a:avLst/>
          </a:prstGeom>
          <a:solidFill>
            <a:srgbClr val="FF9933"/>
          </a:solid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1.</a:t>
            </a:r>
            <a:r>
              <a:rPr lang="zh-CN" altLang="en-US" b="1" dirty="0">
                <a:solidFill>
                  <a:schemeClr val="bg1"/>
                </a:solidFill>
                <a:latin typeface="微软雅黑" panose="020B0503020204020204" pitchFamily="34" charset="-122"/>
                <a:ea typeface="微软雅黑" panose="020B0503020204020204" pitchFamily="34" charset="-122"/>
              </a:rPr>
              <a:t>启动条件</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a16="http://schemas.microsoft.com/office/drawing/2014/main" id="{CBB707A1-5B9E-4B54-B518-F52D552CA613}"/>
              </a:ext>
            </a:extLst>
          </p:cNvPr>
          <p:cNvSpPr txBox="1"/>
          <p:nvPr/>
        </p:nvSpPr>
        <p:spPr>
          <a:xfrm>
            <a:off x="539552" y="2420888"/>
            <a:ext cx="7992888" cy="584775"/>
          </a:xfrm>
          <a:prstGeom prst="rect">
            <a:avLst/>
          </a:prstGeom>
          <a:noFill/>
        </p:spPr>
        <p:txBody>
          <a:bodyPr wrap="square" rtlCol="0">
            <a:spAutoFit/>
          </a:bodyPr>
          <a:lstStyle/>
          <a:p>
            <a:r>
              <a:rPr lang="zh-CN" altLang="zh-CN" sz="1600" b="1" i="1" dirty="0">
                <a:latin typeface="微软雅黑" panose="020B0503020204020204" pitchFamily="34" charset="-122"/>
                <a:ea typeface="微软雅黑" panose="020B0503020204020204" pitchFamily="34" charset="-122"/>
              </a:rPr>
              <a:t>受理重整申请前</a:t>
            </a:r>
            <a:r>
              <a:rPr lang="zh-CN" altLang="zh-CN" sz="1600" dirty="0">
                <a:latin typeface="微软雅黑" panose="020B0503020204020204" pitchFamily="34" charset="-122"/>
                <a:ea typeface="微软雅黑" panose="020B0503020204020204" pitchFamily="34" charset="-122"/>
              </a:rPr>
              <a:t>，对于</a:t>
            </a:r>
            <a:r>
              <a:rPr lang="zh-CN" altLang="zh-CN" sz="1600" b="1" i="1" dirty="0">
                <a:latin typeface="微软雅黑" panose="020B0503020204020204" pitchFamily="34" charset="-122"/>
                <a:ea typeface="微软雅黑" panose="020B0503020204020204" pitchFamily="34" charset="-122"/>
              </a:rPr>
              <a:t>具有重整原因</a:t>
            </a:r>
            <a:r>
              <a:rPr lang="zh-CN" altLang="zh-CN" sz="1600" dirty="0">
                <a:latin typeface="微软雅黑" panose="020B0503020204020204" pitchFamily="34" charset="-122"/>
                <a:ea typeface="微软雅黑" panose="020B0503020204020204" pitchFamily="34" charset="-122"/>
              </a:rPr>
              <a:t>的债务人，为识别其重整价值及重整可行性，提高重整成功率，经</a:t>
            </a:r>
            <a:r>
              <a:rPr lang="zh-CN" altLang="zh-CN" sz="1600" b="1" i="1" dirty="0">
                <a:latin typeface="微软雅黑" panose="020B0503020204020204" pitchFamily="34" charset="-122"/>
                <a:ea typeface="微软雅黑" panose="020B0503020204020204" pitchFamily="34" charset="-122"/>
              </a:rPr>
              <a:t>债务人同意</a:t>
            </a:r>
            <a:r>
              <a:rPr lang="zh-CN" altLang="zh-CN" sz="1600" dirty="0">
                <a:latin typeface="微软雅黑" panose="020B0503020204020204" pitchFamily="34" charset="-122"/>
                <a:ea typeface="微软雅黑" panose="020B0503020204020204" pitchFamily="34" charset="-122"/>
              </a:rPr>
              <a:t>，合议庭可以决定对债务人进行预重整。</a:t>
            </a:r>
            <a:endParaRPr lang="en-US" altLang="zh-CN" sz="1600" dirty="0">
              <a:latin typeface="微软雅黑" panose="020B0503020204020204" pitchFamily="34" charset="-122"/>
              <a:ea typeface="微软雅黑" panose="020B0503020204020204" pitchFamily="34" charset="-122"/>
            </a:endParaRPr>
          </a:p>
        </p:txBody>
      </p:sp>
      <p:sp>
        <p:nvSpPr>
          <p:cNvPr id="16" name="文本框 15">
            <a:extLst>
              <a:ext uri="{FF2B5EF4-FFF2-40B4-BE49-F238E27FC236}">
                <a16:creationId xmlns:a16="http://schemas.microsoft.com/office/drawing/2014/main" id="{CE0F0FBF-7F88-474E-B4E9-FCE547CEE11C}"/>
              </a:ext>
            </a:extLst>
          </p:cNvPr>
          <p:cNvSpPr txBox="1"/>
          <p:nvPr/>
        </p:nvSpPr>
        <p:spPr>
          <a:xfrm>
            <a:off x="575556" y="3140968"/>
            <a:ext cx="1656184" cy="369332"/>
          </a:xfrm>
          <a:prstGeom prst="rect">
            <a:avLst/>
          </a:prstGeom>
          <a:solidFill>
            <a:srgbClr val="FF9933"/>
          </a:solid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2.</a:t>
            </a:r>
            <a:r>
              <a:rPr lang="zh-CN" altLang="en-US" b="1" dirty="0">
                <a:solidFill>
                  <a:schemeClr val="bg1"/>
                </a:solidFill>
                <a:latin typeface="微软雅黑" panose="020B0503020204020204" pitchFamily="34" charset="-122"/>
                <a:ea typeface="微软雅黑" panose="020B0503020204020204" pitchFamily="34" charset="-122"/>
              </a:rPr>
              <a:t>适用范围</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D810E19F-F10F-4405-AA42-6E19465E85FD}"/>
              </a:ext>
            </a:extLst>
          </p:cNvPr>
          <p:cNvSpPr txBox="1"/>
          <p:nvPr/>
        </p:nvSpPr>
        <p:spPr>
          <a:xfrm>
            <a:off x="539552" y="3645024"/>
            <a:ext cx="7920880" cy="1569660"/>
          </a:xfrm>
          <a:prstGeom prst="rect">
            <a:avLst/>
          </a:prstGeom>
          <a:noFill/>
        </p:spPr>
        <p:txBody>
          <a:bodyPr wrap="square" rtlCol="0">
            <a:spAutoFit/>
          </a:bodyPr>
          <a:lstStyle/>
          <a:p>
            <a:r>
              <a:rPr lang="zh-CN" altLang="zh-CN" sz="1600" dirty="0">
                <a:latin typeface="微软雅黑" panose="020B0503020204020204" pitchFamily="34" charset="-122"/>
                <a:ea typeface="微软雅黑" panose="020B0503020204020204" pitchFamily="34" charset="-122"/>
              </a:rPr>
              <a:t>债务人符合下列情形之一的，可以进行预重整：</a:t>
            </a:r>
          </a:p>
          <a:p>
            <a:r>
              <a:rPr lang="zh-CN" altLang="zh-CN" sz="1600" dirty="0">
                <a:latin typeface="微软雅黑" panose="020B0503020204020204" pitchFamily="34" charset="-122"/>
                <a:ea typeface="微软雅黑" panose="020B0503020204020204" pitchFamily="34" charset="-122"/>
              </a:rPr>
              <a:t>（一）需要安置的职工超过</a:t>
            </a:r>
            <a:r>
              <a:rPr lang="zh-CN" altLang="zh-CN" sz="1600" b="1" dirty="0">
                <a:latin typeface="微软雅黑" panose="020B0503020204020204" pitchFamily="34" charset="-122"/>
                <a:ea typeface="微软雅黑" panose="020B0503020204020204" pitchFamily="34" charset="-122"/>
              </a:rPr>
              <a:t>五百人</a:t>
            </a:r>
            <a:r>
              <a:rPr lang="zh-CN" altLang="zh-CN" sz="1600" dirty="0">
                <a:latin typeface="微软雅黑" panose="020B0503020204020204" pitchFamily="34" charset="-122"/>
                <a:ea typeface="微软雅黑" panose="020B0503020204020204" pitchFamily="34" charset="-122"/>
              </a:rPr>
              <a:t>的；</a:t>
            </a:r>
          </a:p>
          <a:p>
            <a:r>
              <a:rPr lang="zh-CN" altLang="zh-CN" sz="1600" dirty="0">
                <a:latin typeface="微软雅黑" panose="020B0503020204020204" pitchFamily="34" charset="-122"/>
                <a:ea typeface="微软雅黑" panose="020B0503020204020204" pitchFamily="34" charset="-122"/>
              </a:rPr>
              <a:t>（二）债权人</a:t>
            </a:r>
            <a:r>
              <a:rPr lang="zh-CN" altLang="zh-CN" sz="1600" b="1" dirty="0">
                <a:latin typeface="微软雅黑" panose="020B0503020204020204" pitchFamily="34" charset="-122"/>
                <a:ea typeface="微软雅黑" panose="020B0503020204020204" pitchFamily="34" charset="-122"/>
              </a:rPr>
              <a:t>两百人</a:t>
            </a:r>
            <a:r>
              <a:rPr lang="zh-CN" altLang="zh-CN" sz="1600" dirty="0">
                <a:latin typeface="微软雅黑" panose="020B0503020204020204" pitchFamily="34" charset="-122"/>
                <a:ea typeface="微软雅黑" panose="020B0503020204020204" pitchFamily="34" charset="-122"/>
              </a:rPr>
              <a:t>以上的；</a:t>
            </a:r>
          </a:p>
          <a:p>
            <a:r>
              <a:rPr lang="zh-CN" altLang="zh-CN" sz="1600" dirty="0">
                <a:latin typeface="微软雅黑" panose="020B0503020204020204" pitchFamily="34" charset="-122"/>
                <a:ea typeface="微软雅黑" panose="020B0503020204020204" pitchFamily="34" charset="-122"/>
              </a:rPr>
              <a:t>（三）涉及超过</a:t>
            </a:r>
            <a:r>
              <a:rPr lang="zh-CN" altLang="zh-CN" sz="1600" b="1" dirty="0">
                <a:latin typeface="微软雅黑" panose="020B0503020204020204" pitchFamily="34" charset="-122"/>
                <a:ea typeface="微软雅黑" panose="020B0503020204020204" pitchFamily="34" charset="-122"/>
              </a:rPr>
              <a:t>一百家</a:t>
            </a:r>
            <a:r>
              <a:rPr lang="zh-CN" altLang="zh-CN" sz="1600" dirty="0">
                <a:latin typeface="微软雅黑" panose="020B0503020204020204" pitchFamily="34" charset="-122"/>
                <a:ea typeface="微软雅黑" panose="020B0503020204020204" pitchFamily="34" charset="-122"/>
              </a:rPr>
              <a:t>上下游产业链企业的；</a:t>
            </a:r>
          </a:p>
          <a:p>
            <a:r>
              <a:rPr lang="zh-CN" altLang="zh-CN" sz="1600" dirty="0">
                <a:latin typeface="微软雅黑" panose="020B0503020204020204" pitchFamily="34" charset="-122"/>
                <a:ea typeface="微软雅黑" panose="020B0503020204020204" pitchFamily="34" charset="-122"/>
              </a:rPr>
              <a:t>（四）直接受理重整申请可能对债务人生产经营产生负面影响或者产生重大社会不稳定因素的。</a:t>
            </a:r>
            <a:endParaRPr lang="en-US" altLang="zh-CN" sz="1600" dirty="0">
              <a:latin typeface="微软雅黑" panose="020B0503020204020204" pitchFamily="34" charset="-122"/>
              <a:ea typeface="微软雅黑" panose="020B0503020204020204" pitchFamily="34" charset="-122"/>
            </a:endParaRPr>
          </a:p>
        </p:txBody>
      </p:sp>
      <p:sp>
        <p:nvSpPr>
          <p:cNvPr id="17" name="文本框 16">
            <a:extLst>
              <a:ext uri="{FF2B5EF4-FFF2-40B4-BE49-F238E27FC236}">
                <a16:creationId xmlns:a16="http://schemas.microsoft.com/office/drawing/2014/main" id="{783C1457-A0B6-4B9C-8CDA-C884BA512487}"/>
              </a:ext>
            </a:extLst>
          </p:cNvPr>
          <p:cNvSpPr txBox="1"/>
          <p:nvPr/>
        </p:nvSpPr>
        <p:spPr>
          <a:xfrm>
            <a:off x="575556" y="5373216"/>
            <a:ext cx="1656184" cy="369332"/>
          </a:xfrm>
          <a:prstGeom prst="rect">
            <a:avLst/>
          </a:prstGeom>
          <a:solidFill>
            <a:srgbClr val="FF9933"/>
          </a:solid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3.</a:t>
            </a:r>
            <a:r>
              <a:rPr lang="zh-CN" altLang="en-US" b="1" dirty="0">
                <a:solidFill>
                  <a:schemeClr val="bg1"/>
                </a:solidFill>
                <a:latin typeface="微软雅黑" panose="020B0503020204020204" pitchFamily="34" charset="-122"/>
                <a:ea typeface="微软雅黑" panose="020B0503020204020204" pitchFamily="34" charset="-122"/>
              </a:rPr>
              <a:t>预重整期间</a:t>
            </a:r>
            <a:endParaRPr lang="en-US" altLang="zh-CN"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8060914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24</a:t>
            </a:fld>
            <a:endParaRPr lang="zh-CN" altLang="en-US"/>
          </a:p>
        </p:txBody>
      </p:sp>
      <p:sp>
        <p:nvSpPr>
          <p:cNvPr id="10" name="TextBox 9"/>
          <p:cNvSpPr txBox="1"/>
          <p:nvPr/>
        </p:nvSpPr>
        <p:spPr>
          <a:xfrm>
            <a:off x="539552" y="188640"/>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（二）中国预重整制度模式</a:t>
            </a:r>
          </a:p>
        </p:txBody>
      </p:sp>
      <p:sp>
        <p:nvSpPr>
          <p:cNvPr id="3" name="TextBox 2"/>
          <p:cNvSpPr txBox="1"/>
          <p:nvPr/>
        </p:nvSpPr>
        <p:spPr>
          <a:xfrm>
            <a:off x="395536" y="620688"/>
            <a:ext cx="3868102" cy="562783"/>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我国相关规定</a:t>
            </a:r>
          </a:p>
        </p:txBody>
      </p:sp>
      <p:sp>
        <p:nvSpPr>
          <p:cNvPr id="12" name="文本框 11">
            <a:extLst>
              <a:ext uri="{FF2B5EF4-FFF2-40B4-BE49-F238E27FC236}">
                <a16:creationId xmlns:a16="http://schemas.microsoft.com/office/drawing/2014/main" id="{8A1A0BAB-B8F9-4B10-882D-FBFEFABEE39C}"/>
              </a:ext>
            </a:extLst>
          </p:cNvPr>
          <p:cNvSpPr txBox="1"/>
          <p:nvPr/>
        </p:nvSpPr>
        <p:spPr>
          <a:xfrm>
            <a:off x="467544" y="1329938"/>
            <a:ext cx="6056466" cy="403957"/>
          </a:xfrm>
          <a:prstGeom prst="rect">
            <a:avLst/>
          </a:prstGeom>
          <a:noFill/>
        </p:spPr>
        <p:txBody>
          <a:bodyPr wrap="none" rtlCol="0">
            <a:spAutoFit/>
          </a:bodyPr>
          <a:lstStyle/>
          <a:p>
            <a:pPr lvl="0" indent="-285750">
              <a:lnSpc>
                <a:spcPct val="150000"/>
              </a:lnSpc>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rPr>
              <a:t>深圳中院规定：审理企业重整案件的工作指引（试行）第三章</a:t>
            </a:r>
          </a:p>
        </p:txBody>
      </p:sp>
      <p:graphicFrame>
        <p:nvGraphicFramePr>
          <p:cNvPr id="2" name="表格 3">
            <a:extLst>
              <a:ext uri="{FF2B5EF4-FFF2-40B4-BE49-F238E27FC236}">
                <a16:creationId xmlns:a16="http://schemas.microsoft.com/office/drawing/2014/main" id="{A3F50E95-9519-4D70-9301-CA571E9C5845}"/>
              </a:ext>
            </a:extLst>
          </p:cNvPr>
          <p:cNvGraphicFramePr>
            <a:graphicFrameLocks noGrp="1"/>
          </p:cNvGraphicFramePr>
          <p:nvPr>
            <p:extLst>
              <p:ext uri="{D42A27DB-BD31-4B8C-83A1-F6EECF244321}">
                <p14:modId xmlns:p14="http://schemas.microsoft.com/office/powerpoint/2010/main" val="979085573"/>
              </p:ext>
            </p:extLst>
          </p:nvPr>
        </p:nvGraphicFramePr>
        <p:xfrm>
          <a:off x="611560" y="2730088"/>
          <a:ext cx="7920880" cy="2931160"/>
        </p:xfrm>
        <a:graphic>
          <a:graphicData uri="http://schemas.openxmlformats.org/drawingml/2006/table">
            <a:tbl>
              <a:tblPr firstRow="1" bandRow="1">
                <a:tableStyleId>{EB9631B5-78F2-41C9-869B-9F39066F8104}</a:tableStyleId>
              </a:tblPr>
              <a:tblGrid>
                <a:gridCol w="2738876">
                  <a:extLst>
                    <a:ext uri="{9D8B030D-6E8A-4147-A177-3AD203B41FA5}">
                      <a16:colId xmlns:a16="http://schemas.microsoft.com/office/drawing/2014/main" val="3457147814"/>
                    </a:ext>
                  </a:extLst>
                </a:gridCol>
                <a:gridCol w="5182004">
                  <a:extLst>
                    <a:ext uri="{9D8B030D-6E8A-4147-A177-3AD203B41FA5}">
                      <a16:colId xmlns:a16="http://schemas.microsoft.com/office/drawing/2014/main" val="2468257935"/>
                    </a:ext>
                  </a:extLst>
                </a:gridCol>
              </a:tblGrid>
              <a:tr h="370840">
                <a:tc>
                  <a:txBody>
                    <a:bodyPr/>
                    <a:lstStyle/>
                    <a:p>
                      <a:pPr algn="ctr"/>
                      <a:r>
                        <a:rPr lang="zh-CN" altLang="en-US" b="1" dirty="0">
                          <a:latin typeface="微软雅黑" panose="020B0503020204020204" pitchFamily="34" charset="-122"/>
                          <a:ea typeface="微软雅黑" panose="020B0503020204020204" pitchFamily="34" charset="-122"/>
                        </a:rPr>
                        <a:t>管理人职责</a:t>
                      </a:r>
                    </a:p>
                  </a:txBody>
                  <a:tcPr>
                    <a:lnL>
                      <a:noFill/>
                    </a:lnL>
                    <a:lnR w="12700" cap="flat" cmpd="sng" algn="ctr">
                      <a:solidFill>
                        <a:srgbClr val="E8F4F8"/>
                      </a:solid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rgbClr val="FF9933"/>
                    </a:solidFill>
                  </a:tcPr>
                </a:tc>
                <a:tc>
                  <a:txBody>
                    <a:bodyPr/>
                    <a:lstStyle/>
                    <a:p>
                      <a:pPr algn="ctr"/>
                      <a:r>
                        <a:rPr lang="zh-CN" altLang="en-US" b="1" dirty="0">
                          <a:latin typeface="微软雅黑" panose="020B0503020204020204" pitchFamily="34" charset="-122"/>
                          <a:ea typeface="微软雅黑" panose="020B0503020204020204" pitchFamily="34" charset="-122"/>
                        </a:rPr>
                        <a:t>债务人义务</a:t>
                      </a:r>
                    </a:p>
                  </a:txBody>
                  <a:tcPr>
                    <a:lnL w="12700" cap="flat" cmpd="sng" algn="ctr">
                      <a:solidFill>
                        <a:srgbClr val="E8F4F8"/>
                      </a:solidFill>
                      <a:prstDash val="solid"/>
                      <a:round/>
                      <a:headEnd type="none" w="med" len="med"/>
                      <a:tailEnd type="none" w="med" len="med"/>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33"/>
                    </a:solidFill>
                  </a:tcPr>
                </a:tc>
                <a:extLst>
                  <a:ext uri="{0D108BD9-81ED-4DB2-BD59-A6C34878D82A}">
                    <a16:rowId xmlns:a16="http://schemas.microsoft.com/office/drawing/2014/main" val="3413620960"/>
                  </a:ext>
                </a:extLst>
              </a:tr>
              <a:tr h="370840">
                <a:tc>
                  <a:txBody>
                    <a:bodyPr/>
                    <a:lstStyle/>
                    <a:p>
                      <a:r>
                        <a:rPr lang="zh-CN" altLang="zh-CN" sz="1600" b="0" dirty="0">
                          <a:latin typeface="微软雅黑" panose="020B0503020204020204" pitchFamily="34" charset="-122"/>
                          <a:ea typeface="微软雅黑" panose="020B0503020204020204" pitchFamily="34" charset="-122"/>
                        </a:rPr>
                        <a:t>（一）调查债务人的基本情况、资产及负债情况；</a:t>
                      </a:r>
                    </a:p>
                    <a:p>
                      <a:r>
                        <a:rPr lang="zh-CN" altLang="zh-CN" sz="1600" b="0" dirty="0">
                          <a:latin typeface="微软雅黑" panose="020B0503020204020204" pitchFamily="34" charset="-122"/>
                          <a:ea typeface="微软雅黑" panose="020B0503020204020204" pitchFamily="34" charset="-122"/>
                        </a:rPr>
                        <a:t>（二）推动债务人与其出资人、债权人、意向投资人等利害关系人进行协商，引导各方就重整方案达成共识；</a:t>
                      </a:r>
                    </a:p>
                    <a:p>
                      <a:r>
                        <a:rPr lang="zh-CN" altLang="zh-CN" sz="1600" b="0" dirty="0">
                          <a:latin typeface="微软雅黑" panose="020B0503020204020204" pitchFamily="34" charset="-122"/>
                          <a:ea typeface="微软雅黑" panose="020B0503020204020204" pitchFamily="34" charset="-122"/>
                        </a:rPr>
                        <a:t>（三）债务人继续经营的，监督债务人的经营。</a:t>
                      </a:r>
                    </a:p>
                    <a:p>
                      <a:endParaRPr lang="zh-CN" altLang="en-US" b="0" dirty="0">
                        <a:latin typeface="微软雅黑" panose="020B0503020204020204" pitchFamily="34" charset="-122"/>
                        <a:ea typeface="微软雅黑" panose="020B0503020204020204" pitchFamily="34" charset="-122"/>
                      </a:endParaRPr>
                    </a:p>
                  </a:txBody>
                  <a:tcPr>
                    <a:lnL>
                      <a:noFill/>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noFill/>
                  </a:tcPr>
                </a:tc>
                <a:tc>
                  <a:txBody>
                    <a:bodyPr/>
                    <a:lstStyle/>
                    <a:p>
                      <a:r>
                        <a:rPr lang="zh-CN" altLang="zh-CN" sz="1600" b="0" dirty="0">
                          <a:latin typeface="微软雅黑" panose="020B0503020204020204" pitchFamily="34" charset="-122"/>
                          <a:ea typeface="微软雅黑" panose="020B0503020204020204" pitchFamily="34" charset="-122"/>
                        </a:rPr>
                        <a:t>（一）配合管理人调查，根据询问如实回答并提交材料；</a:t>
                      </a:r>
                    </a:p>
                    <a:p>
                      <a:r>
                        <a:rPr lang="zh-CN" altLang="zh-CN" sz="1600" b="0" dirty="0">
                          <a:latin typeface="微软雅黑" panose="020B0503020204020204" pitchFamily="34" charset="-122"/>
                          <a:ea typeface="微软雅黑" panose="020B0503020204020204" pitchFamily="34" charset="-122"/>
                        </a:rPr>
                        <a:t>（二）勤勉经营管理，妥善维护资产价值；</a:t>
                      </a:r>
                    </a:p>
                    <a:p>
                      <a:r>
                        <a:rPr lang="zh-CN" altLang="zh-CN" sz="1600" b="0" dirty="0">
                          <a:latin typeface="微软雅黑" panose="020B0503020204020204" pitchFamily="34" charset="-122"/>
                          <a:ea typeface="微软雅黑" panose="020B0503020204020204" pitchFamily="34" charset="-122"/>
                        </a:rPr>
                        <a:t>（三）及时向管理人报告经营中的重大事项；</a:t>
                      </a:r>
                    </a:p>
                    <a:p>
                      <a:r>
                        <a:rPr lang="zh-CN" altLang="zh-CN" sz="1600" b="0" dirty="0">
                          <a:latin typeface="微软雅黑" panose="020B0503020204020204" pitchFamily="34" charset="-122"/>
                          <a:ea typeface="微软雅黑" panose="020B0503020204020204" pitchFamily="34" charset="-122"/>
                        </a:rPr>
                        <a:t>（四）不得对外清偿债务，但维系基本生产必要的开支除外；</a:t>
                      </a:r>
                    </a:p>
                    <a:p>
                      <a:r>
                        <a:rPr lang="zh-CN" altLang="zh-CN" sz="1600" b="0" dirty="0">
                          <a:latin typeface="微软雅黑" panose="020B0503020204020204" pitchFamily="34" charset="-122"/>
                          <a:ea typeface="微软雅黑" panose="020B0503020204020204" pitchFamily="34" charset="-122"/>
                        </a:rPr>
                        <a:t>（五）未经允许，不得对外提供担保；</a:t>
                      </a:r>
                    </a:p>
                    <a:p>
                      <a:r>
                        <a:rPr lang="zh-CN" altLang="zh-CN" sz="1600" b="0" dirty="0">
                          <a:latin typeface="微软雅黑" panose="020B0503020204020204" pitchFamily="34" charset="-122"/>
                          <a:ea typeface="微软雅黑" panose="020B0503020204020204" pitchFamily="34" charset="-122"/>
                        </a:rPr>
                        <a:t>（六）积极与出资人、债权人、意向投资人协商，制作重整方案；</a:t>
                      </a:r>
                    </a:p>
                    <a:p>
                      <a:r>
                        <a:rPr lang="zh-CN" altLang="zh-CN" sz="1600" b="0" dirty="0">
                          <a:latin typeface="微软雅黑" panose="020B0503020204020204" pitchFamily="34" charset="-122"/>
                          <a:ea typeface="微软雅黑" panose="020B0503020204020204" pitchFamily="34" charset="-122"/>
                        </a:rPr>
                        <a:t>（七）完成与预重整相关的其他工作。</a:t>
                      </a:r>
                    </a:p>
                    <a:p>
                      <a:endParaRPr lang="zh-CN" altLang="en-US" b="0" dirty="0">
                        <a:latin typeface="微软雅黑" panose="020B0503020204020204" pitchFamily="34" charset="-122"/>
                        <a:ea typeface="微软雅黑" panose="020B0503020204020204"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595826"/>
                  </a:ext>
                </a:extLst>
              </a:tr>
            </a:tbl>
          </a:graphicData>
        </a:graphic>
      </p:graphicFrame>
      <p:sp>
        <p:nvSpPr>
          <p:cNvPr id="6" name="文本框 5">
            <a:extLst>
              <a:ext uri="{FF2B5EF4-FFF2-40B4-BE49-F238E27FC236}">
                <a16:creationId xmlns:a16="http://schemas.microsoft.com/office/drawing/2014/main" id="{869AC7B8-AD17-47CC-BF0D-D097A76D4900}"/>
              </a:ext>
            </a:extLst>
          </p:cNvPr>
          <p:cNvSpPr txBox="1"/>
          <p:nvPr/>
        </p:nvSpPr>
        <p:spPr>
          <a:xfrm>
            <a:off x="611560" y="2060848"/>
            <a:ext cx="2791773" cy="338554"/>
          </a:xfrm>
          <a:prstGeom prst="rect">
            <a:avLst/>
          </a:prstGeom>
          <a:solidFill>
            <a:srgbClr val="FF9933"/>
          </a:solidFill>
        </p:spPr>
        <p:txBody>
          <a:bodyPr wrap="square" rtlCol="0">
            <a:spAutoFit/>
          </a:bodyPr>
          <a:lstStyle/>
          <a:p>
            <a:r>
              <a:rPr lang="en-US" altLang="zh-CN" sz="1600" b="1" dirty="0">
                <a:solidFill>
                  <a:schemeClr val="bg1"/>
                </a:solidFill>
                <a:latin typeface="微软雅黑" panose="020B0503020204020204" pitchFamily="34" charset="-122"/>
                <a:ea typeface="微软雅黑" panose="020B0503020204020204" pitchFamily="34" charset="-122"/>
              </a:rPr>
              <a:t>4.</a:t>
            </a:r>
            <a:r>
              <a:rPr lang="zh-CN" altLang="en-US" sz="1600" b="1" dirty="0">
                <a:solidFill>
                  <a:schemeClr val="bg1"/>
                </a:solidFill>
                <a:latin typeface="微软雅黑" panose="020B0503020204020204" pitchFamily="34" charset="-122"/>
                <a:ea typeface="微软雅黑" panose="020B0503020204020204" pitchFamily="34" charset="-122"/>
              </a:rPr>
              <a:t>管理人、债务人职责分工</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7493486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25</a:t>
            </a:fld>
            <a:endParaRPr lang="zh-CN" altLang="en-US" dirty="0"/>
          </a:p>
        </p:txBody>
      </p:sp>
      <p:sp>
        <p:nvSpPr>
          <p:cNvPr id="10" name="TextBox 9"/>
          <p:cNvSpPr txBox="1"/>
          <p:nvPr/>
        </p:nvSpPr>
        <p:spPr>
          <a:xfrm>
            <a:off x="539552" y="188640"/>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（二）中国预重整制度模式</a:t>
            </a:r>
          </a:p>
        </p:txBody>
      </p:sp>
      <p:sp>
        <p:nvSpPr>
          <p:cNvPr id="3" name="TextBox 2"/>
          <p:cNvSpPr txBox="1"/>
          <p:nvPr/>
        </p:nvSpPr>
        <p:spPr>
          <a:xfrm>
            <a:off x="835025" y="620688"/>
            <a:ext cx="3868102" cy="562783"/>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我国相关规定</a:t>
            </a:r>
          </a:p>
        </p:txBody>
      </p:sp>
      <p:sp>
        <p:nvSpPr>
          <p:cNvPr id="8" name="文本框 7">
            <a:extLst>
              <a:ext uri="{FF2B5EF4-FFF2-40B4-BE49-F238E27FC236}">
                <a16:creationId xmlns:a16="http://schemas.microsoft.com/office/drawing/2014/main" id="{75D91A0E-6EFA-4ED5-BB59-496BD5E09280}"/>
              </a:ext>
            </a:extLst>
          </p:cNvPr>
          <p:cNvSpPr txBox="1"/>
          <p:nvPr/>
        </p:nvSpPr>
        <p:spPr>
          <a:xfrm>
            <a:off x="467544" y="1329938"/>
            <a:ext cx="6056466" cy="403957"/>
          </a:xfrm>
          <a:prstGeom prst="rect">
            <a:avLst/>
          </a:prstGeom>
          <a:noFill/>
        </p:spPr>
        <p:txBody>
          <a:bodyPr wrap="none" rtlCol="0">
            <a:spAutoFit/>
          </a:bodyPr>
          <a:lstStyle/>
          <a:p>
            <a:pPr lvl="0" indent="-285750">
              <a:lnSpc>
                <a:spcPct val="150000"/>
              </a:lnSpc>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rPr>
              <a:t>深圳中院规定：审理企业重整案件的工作指引（试行）第三章</a:t>
            </a:r>
          </a:p>
        </p:txBody>
      </p:sp>
      <p:sp>
        <p:nvSpPr>
          <p:cNvPr id="2" name="文本框 1">
            <a:extLst>
              <a:ext uri="{FF2B5EF4-FFF2-40B4-BE49-F238E27FC236}">
                <a16:creationId xmlns:a16="http://schemas.microsoft.com/office/drawing/2014/main" id="{064AC605-2E14-4ADE-881D-15A8170046B7}"/>
              </a:ext>
            </a:extLst>
          </p:cNvPr>
          <p:cNvSpPr txBox="1"/>
          <p:nvPr/>
        </p:nvSpPr>
        <p:spPr>
          <a:xfrm>
            <a:off x="323528" y="3645024"/>
            <a:ext cx="1584175" cy="646331"/>
          </a:xfrm>
          <a:prstGeom prst="rect">
            <a:avLst/>
          </a:prstGeom>
          <a:solidFill>
            <a:srgbClr val="FF9933"/>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5.</a:t>
            </a:r>
            <a:r>
              <a:rPr lang="zh-CN" altLang="en-US" b="1" dirty="0">
                <a:solidFill>
                  <a:schemeClr val="bg1"/>
                </a:solidFill>
                <a:latin typeface="微软雅黑" panose="020B0503020204020204" pitchFamily="34" charset="-122"/>
                <a:ea typeface="微软雅黑" panose="020B0503020204020204" pitchFamily="34" charset="-122"/>
              </a:rPr>
              <a:t>预重整程序的效力</a:t>
            </a:r>
          </a:p>
        </p:txBody>
      </p:sp>
      <p:sp>
        <p:nvSpPr>
          <p:cNvPr id="6" name="左大括号 5">
            <a:extLst>
              <a:ext uri="{FF2B5EF4-FFF2-40B4-BE49-F238E27FC236}">
                <a16:creationId xmlns:a16="http://schemas.microsoft.com/office/drawing/2014/main" id="{34FA1001-2A05-457A-A125-24212D55741D}"/>
              </a:ext>
            </a:extLst>
          </p:cNvPr>
          <p:cNvSpPr/>
          <p:nvPr/>
        </p:nvSpPr>
        <p:spPr>
          <a:xfrm>
            <a:off x="1907704" y="2070245"/>
            <a:ext cx="200370" cy="3807027"/>
          </a:xfrm>
          <a:prstGeom prst="leftBrace">
            <a:avLst/>
          </a:prstGeom>
          <a:ln>
            <a:solidFill>
              <a:srgbClr val="FF99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ED29DCA3-BF8B-43A3-85AD-A71AD7F1F10F}"/>
              </a:ext>
            </a:extLst>
          </p:cNvPr>
          <p:cNvSpPr txBox="1"/>
          <p:nvPr/>
        </p:nvSpPr>
        <p:spPr>
          <a:xfrm>
            <a:off x="2195736" y="1916832"/>
            <a:ext cx="6056466" cy="415498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rPr>
              <a:t>中止执行措施</a:t>
            </a:r>
            <a:endParaRPr lang="en-US" altLang="zh-CN" sz="1600" b="1"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在预重整期间，合议庭应当及时通知执行部门中止对债务人财产的执行。已经采取保全措施的执行部门应当中止对债务人财产的执行。</a:t>
            </a:r>
            <a:endParaRPr lang="en-US" altLang="zh-CN" sz="1400" dirty="0">
              <a:latin typeface="微软雅黑" panose="020B0503020204020204" pitchFamily="34" charset="-122"/>
              <a:ea typeface="微软雅黑" panose="020B0503020204020204" pitchFamily="34" charset="-122"/>
            </a:endParaRPr>
          </a:p>
          <a:p>
            <a:endParaRPr lang="zh-CN"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rPr>
              <a:t>信息披露和意见征集的法律效力：全面披露、准确披露、合法披露</a:t>
            </a:r>
            <a:endParaRPr lang="en-US" altLang="zh-CN" sz="1600" b="1"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在预重整期间，债务人可以在信息充分披露的前提下，就制作的重整方案征求出资人、债权人、意向投资人等利害关系人的意见。</a:t>
            </a:r>
          </a:p>
          <a:p>
            <a:r>
              <a:rPr lang="zh-CN" altLang="en-US" sz="1400" dirty="0">
                <a:latin typeface="微软雅黑" panose="020B0503020204020204" pitchFamily="34" charset="-122"/>
                <a:ea typeface="微软雅黑" panose="020B0503020204020204" pitchFamily="34" charset="-122"/>
              </a:rPr>
              <a:t>符合下列情形之一的，债权人、出资人与债务人达成的协议，以及债权人、出资人作出的同意意见，</a:t>
            </a:r>
            <a:r>
              <a:rPr lang="zh-CN" altLang="en-US" sz="1400" b="1" i="1" u="sng" dirty="0">
                <a:latin typeface="微软雅黑" panose="020B0503020204020204" pitchFamily="34" charset="-122"/>
                <a:ea typeface="微软雅黑" panose="020B0503020204020204" pitchFamily="34" charset="-122"/>
              </a:rPr>
              <a:t>在重整申请受理后继续有效</a:t>
            </a:r>
            <a:r>
              <a:rPr lang="zh-CN" altLang="en-US" sz="1400" dirty="0">
                <a:latin typeface="微软雅黑" panose="020B0503020204020204" pitchFamily="34" charset="-122"/>
                <a:ea typeface="微软雅黑" panose="020B0503020204020204" pitchFamily="34" charset="-122"/>
              </a:rPr>
              <a:t>：</a:t>
            </a:r>
          </a:p>
          <a:p>
            <a:r>
              <a:rPr lang="zh-CN" altLang="en-US" sz="1400" dirty="0">
                <a:latin typeface="微软雅黑" panose="020B0503020204020204" pitchFamily="34" charset="-122"/>
                <a:ea typeface="微软雅黑" panose="020B0503020204020204" pitchFamily="34" charset="-122"/>
              </a:rPr>
              <a:t>（一）债权人、出资人承诺或者同意的内容与重整计划草案的基本内容一致；</a:t>
            </a:r>
          </a:p>
          <a:p>
            <a:r>
              <a:rPr lang="zh-CN" altLang="en-US" sz="1400" dirty="0">
                <a:latin typeface="微软雅黑" panose="020B0503020204020204" pitchFamily="34" charset="-122"/>
                <a:ea typeface="微软雅黑" panose="020B0503020204020204" pitchFamily="34" charset="-122"/>
              </a:rPr>
              <a:t>（二）重整计划草案对债权人、出资人承诺或者同意内容的修改未实质影响到债权人、出资人利益，且相关债权人、出资人同意不再对重整计划草案进行表决。</a:t>
            </a:r>
          </a:p>
          <a:p>
            <a:endParaRPr lang="zh-CN"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rPr>
              <a:t>管理人执行职务费用保障</a:t>
            </a:r>
            <a:endParaRPr lang="en-US" altLang="zh-CN" sz="1600" b="1"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在预重整期间，管理人支出的差旅费、调查费等执行职务费用由债务人财产随时支付。债务人未及时支付的，受理重整申请后，列入破产费用。</a:t>
            </a:r>
            <a:endParaRPr lang="zh-CN" altLang="zh-CN"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7423092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26</a:t>
            </a:fld>
            <a:endParaRPr lang="zh-CN" altLang="en-US"/>
          </a:p>
        </p:txBody>
      </p:sp>
      <p:sp>
        <p:nvSpPr>
          <p:cNvPr id="10" name="TextBox 9"/>
          <p:cNvSpPr txBox="1"/>
          <p:nvPr/>
        </p:nvSpPr>
        <p:spPr>
          <a:xfrm>
            <a:off x="539552" y="188640"/>
            <a:ext cx="3845613"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（二）中国预重整制度模式</a:t>
            </a:r>
          </a:p>
        </p:txBody>
      </p:sp>
      <p:sp>
        <p:nvSpPr>
          <p:cNvPr id="3" name="TextBox 2"/>
          <p:cNvSpPr txBox="1"/>
          <p:nvPr/>
        </p:nvSpPr>
        <p:spPr>
          <a:xfrm>
            <a:off x="835025" y="620688"/>
            <a:ext cx="3868102" cy="562783"/>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en-US" altLang="zh-CN" b="1" dirty="0">
                <a:solidFill>
                  <a:srgbClr val="E46C0A"/>
                </a:solidFill>
                <a:latin typeface="微软雅黑" panose="020B0503020204020204" pitchFamily="34" charset="-122"/>
                <a:ea typeface="微软雅黑" panose="020B0503020204020204" pitchFamily="34" charset="-122"/>
              </a:rPr>
              <a:t> </a:t>
            </a:r>
            <a:r>
              <a:rPr lang="zh-CN" altLang="en-US" b="1" dirty="0">
                <a:solidFill>
                  <a:srgbClr val="E46C0A"/>
                </a:solidFill>
                <a:latin typeface="微软雅黑" panose="020B0503020204020204" pitchFamily="34" charset="-122"/>
                <a:ea typeface="微软雅黑" panose="020B0503020204020204" pitchFamily="34" charset="-122"/>
              </a:rPr>
              <a:t>我国相关规定</a:t>
            </a:r>
          </a:p>
        </p:txBody>
      </p:sp>
      <p:sp>
        <p:nvSpPr>
          <p:cNvPr id="11" name="文本框 10">
            <a:extLst>
              <a:ext uri="{FF2B5EF4-FFF2-40B4-BE49-F238E27FC236}">
                <a16:creationId xmlns:a16="http://schemas.microsoft.com/office/drawing/2014/main" id="{04788091-457A-44B3-8C2F-85541F7F5697}"/>
              </a:ext>
            </a:extLst>
          </p:cNvPr>
          <p:cNvSpPr txBox="1"/>
          <p:nvPr/>
        </p:nvSpPr>
        <p:spPr>
          <a:xfrm>
            <a:off x="2627784" y="3991123"/>
            <a:ext cx="5616624" cy="2308324"/>
          </a:xfrm>
          <a:prstGeom prst="rect">
            <a:avLst/>
          </a:prstGeom>
          <a:noFill/>
        </p:spPr>
        <p:txBody>
          <a:bodyPr wrap="square" rtlCol="0">
            <a:spAutoFit/>
          </a:bodyPr>
          <a:lstStyle/>
          <a:p>
            <a:pPr marL="285750" indent="-285750">
              <a:buFont typeface="Wingdings" panose="05000000000000000000" pitchFamily="2" charset="2"/>
              <a:buChar char="Ø"/>
            </a:pPr>
            <a:r>
              <a:rPr lang="zh-CN" altLang="zh-CN" sz="1600" b="1" dirty="0">
                <a:solidFill>
                  <a:srgbClr val="E46C0A"/>
                </a:solidFill>
                <a:latin typeface="微软雅黑" panose="020B0503020204020204" pitchFamily="34" charset="-122"/>
                <a:ea typeface="微软雅黑" panose="020B0503020204020204" pitchFamily="34" charset="-122"/>
              </a:rPr>
              <a:t>预重整工作报告</a:t>
            </a:r>
            <a:r>
              <a:rPr lang="zh-CN" altLang="zh-CN" sz="1600" dirty="0">
                <a:latin typeface="微软雅黑" panose="020B0503020204020204" pitchFamily="34" charset="-122"/>
                <a:ea typeface="微软雅黑" panose="020B0503020204020204" pitchFamily="34" charset="-122"/>
              </a:rPr>
              <a:t>一般包括下列内容：</a:t>
            </a:r>
          </a:p>
          <a:p>
            <a:r>
              <a:rPr lang="zh-CN" altLang="zh-CN" sz="1600" dirty="0">
                <a:latin typeface="微软雅黑" panose="020B0503020204020204" pitchFamily="34" charset="-122"/>
                <a:ea typeface="微软雅黑" panose="020B0503020204020204" pitchFamily="34" charset="-122"/>
              </a:rPr>
              <a:t>（一）债务人的基本情况；</a:t>
            </a:r>
          </a:p>
          <a:p>
            <a:r>
              <a:rPr lang="zh-CN" altLang="zh-CN" sz="1600" dirty="0">
                <a:latin typeface="微软雅黑" panose="020B0503020204020204" pitchFamily="34" charset="-122"/>
                <a:ea typeface="微软雅黑" panose="020B0503020204020204" pitchFamily="34" charset="-122"/>
              </a:rPr>
              <a:t>（二）债务人出现经营或财务困境的原因；</a:t>
            </a:r>
          </a:p>
          <a:p>
            <a:r>
              <a:rPr lang="zh-CN" altLang="zh-CN" sz="1600" dirty="0">
                <a:latin typeface="微软雅黑" panose="020B0503020204020204" pitchFamily="34" charset="-122"/>
                <a:ea typeface="微软雅黑" panose="020B0503020204020204" pitchFamily="34" charset="-122"/>
              </a:rPr>
              <a:t>（三）债务人的资产、负债状况；</a:t>
            </a:r>
          </a:p>
          <a:p>
            <a:r>
              <a:rPr lang="zh-CN" altLang="zh-CN" sz="1600" dirty="0">
                <a:latin typeface="微软雅黑" panose="020B0503020204020204" pitchFamily="34" charset="-122"/>
                <a:ea typeface="微软雅黑" panose="020B0503020204020204" pitchFamily="34" charset="-122"/>
              </a:rPr>
              <a:t>（四）债务人的生产经营状况；</a:t>
            </a:r>
          </a:p>
          <a:p>
            <a:r>
              <a:rPr lang="zh-CN" altLang="zh-CN" sz="1600" dirty="0">
                <a:latin typeface="微软雅黑" panose="020B0503020204020204" pitchFamily="34" charset="-122"/>
                <a:ea typeface="微软雅黑" panose="020B0503020204020204" pitchFamily="34" charset="-122"/>
              </a:rPr>
              <a:t>（五）债务人重整价值的分析意见；</a:t>
            </a:r>
          </a:p>
          <a:p>
            <a:r>
              <a:rPr lang="zh-CN" altLang="zh-CN" sz="1600" dirty="0">
                <a:latin typeface="微软雅黑" panose="020B0503020204020204" pitchFamily="34" charset="-122"/>
                <a:ea typeface="微软雅黑" panose="020B0503020204020204" pitchFamily="34" charset="-122"/>
              </a:rPr>
              <a:t>（六）债务人重整可行性的分析意见；</a:t>
            </a:r>
          </a:p>
          <a:p>
            <a:r>
              <a:rPr lang="zh-CN" altLang="zh-CN" sz="1600" dirty="0">
                <a:latin typeface="微软雅黑" panose="020B0503020204020204" pitchFamily="34" charset="-122"/>
                <a:ea typeface="微软雅黑" panose="020B0503020204020204" pitchFamily="34" charset="-122"/>
              </a:rPr>
              <a:t>（七）是否形成重整方案以及重整方案的协商情况；</a:t>
            </a:r>
          </a:p>
          <a:p>
            <a:r>
              <a:rPr lang="zh-CN" altLang="zh-CN" sz="1600" dirty="0">
                <a:latin typeface="微软雅黑" panose="020B0503020204020204" pitchFamily="34" charset="-122"/>
                <a:ea typeface="微软雅黑" panose="020B0503020204020204" pitchFamily="34" charset="-122"/>
              </a:rPr>
              <a:t>（八）进行重整的潜在风险及相关建议。</a:t>
            </a:r>
          </a:p>
        </p:txBody>
      </p:sp>
      <p:sp>
        <p:nvSpPr>
          <p:cNvPr id="8" name="文本框 7">
            <a:extLst>
              <a:ext uri="{FF2B5EF4-FFF2-40B4-BE49-F238E27FC236}">
                <a16:creationId xmlns:a16="http://schemas.microsoft.com/office/drawing/2014/main" id="{75D91A0E-6EFA-4ED5-BB59-496BD5E09280}"/>
              </a:ext>
            </a:extLst>
          </p:cNvPr>
          <p:cNvSpPr txBox="1"/>
          <p:nvPr/>
        </p:nvSpPr>
        <p:spPr>
          <a:xfrm>
            <a:off x="467544" y="1329938"/>
            <a:ext cx="6056466" cy="403957"/>
          </a:xfrm>
          <a:prstGeom prst="rect">
            <a:avLst/>
          </a:prstGeom>
          <a:noFill/>
        </p:spPr>
        <p:txBody>
          <a:bodyPr wrap="none" rtlCol="0">
            <a:spAutoFit/>
          </a:bodyPr>
          <a:lstStyle/>
          <a:p>
            <a:pPr lvl="0" indent="-285750">
              <a:lnSpc>
                <a:spcPct val="150000"/>
              </a:lnSpc>
              <a:buFont typeface="Wingdings" panose="05000000000000000000" pitchFamily="2" charset="2"/>
              <a:buChar char="Ø"/>
            </a:pPr>
            <a:r>
              <a:rPr lang="zh-CN" altLang="en-US" sz="1600" b="1" dirty="0">
                <a:solidFill>
                  <a:srgbClr val="E46C0A"/>
                </a:solidFill>
                <a:latin typeface="黑体" panose="02010609060101010101" pitchFamily="49" charset="-122"/>
                <a:ea typeface="黑体" panose="02010609060101010101" pitchFamily="49" charset="-122"/>
              </a:rPr>
              <a:t>深圳中院规定：审理企业重整案件的工作指引（试行）第三章</a:t>
            </a:r>
          </a:p>
        </p:txBody>
      </p:sp>
      <p:sp>
        <p:nvSpPr>
          <p:cNvPr id="2" name="文本框 1">
            <a:extLst>
              <a:ext uri="{FF2B5EF4-FFF2-40B4-BE49-F238E27FC236}">
                <a16:creationId xmlns:a16="http://schemas.microsoft.com/office/drawing/2014/main" id="{CBA7B6E3-9235-4BD6-B20E-74721D1BEDC4}"/>
              </a:ext>
            </a:extLst>
          </p:cNvPr>
          <p:cNvSpPr txBox="1"/>
          <p:nvPr/>
        </p:nvSpPr>
        <p:spPr>
          <a:xfrm>
            <a:off x="539553" y="2412177"/>
            <a:ext cx="1728192" cy="584775"/>
          </a:xfrm>
          <a:prstGeom prst="rect">
            <a:avLst/>
          </a:prstGeom>
          <a:solidFill>
            <a:srgbClr val="FF9933"/>
          </a:solidFill>
          <a:ln>
            <a:solidFill>
              <a:srgbClr val="FF9933"/>
            </a:solidFill>
          </a:ln>
        </p:spPr>
        <p:txBody>
          <a:bodyPr wrap="square" rtlCol="0">
            <a:spAutoFit/>
          </a:bodyPr>
          <a:lstStyle/>
          <a:p>
            <a:pPr algn="ctr"/>
            <a:r>
              <a:rPr lang="en-US" altLang="zh-CN" sz="1600" b="1" dirty="0">
                <a:solidFill>
                  <a:schemeClr val="bg1"/>
                </a:solidFill>
                <a:latin typeface="微软雅黑" panose="020B0503020204020204" pitchFamily="34" charset="-122"/>
                <a:ea typeface="微软雅黑" panose="020B0503020204020204" pitchFamily="34" charset="-122"/>
              </a:rPr>
              <a:t>6.</a:t>
            </a:r>
            <a:r>
              <a:rPr lang="zh-CN" altLang="en-US" sz="1600" b="1" dirty="0">
                <a:solidFill>
                  <a:schemeClr val="bg1"/>
                </a:solidFill>
                <a:latin typeface="微软雅黑" panose="020B0503020204020204" pitchFamily="34" charset="-122"/>
                <a:ea typeface="微软雅黑" panose="020B0503020204020204" pitchFamily="34" charset="-122"/>
              </a:rPr>
              <a:t>预重整程序的终结</a:t>
            </a:r>
          </a:p>
        </p:txBody>
      </p:sp>
      <p:sp>
        <p:nvSpPr>
          <p:cNvPr id="12" name="箭头: 右 11">
            <a:extLst>
              <a:ext uri="{FF2B5EF4-FFF2-40B4-BE49-F238E27FC236}">
                <a16:creationId xmlns:a16="http://schemas.microsoft.com/office/drawing/2014/main" id="{F30B8F01-38C5-4CF7-A3F6-12D46B529E4B}"/>
              </a:ext>
            </a:extLst>
          </p:cNvPr>
          <p:cNvSpPr/>
          <p:nvPr/>
        </p:nvSpPr>
        <p:spPr>
          <a:xfrm rot="19941443">
            <a:off x="2339751" y="2204864"/>
            <a:ext cx="216025" cy="229465"/>
          </a:xfrm>
          <a:prstGeom prst="rightArrow">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箭头: 右 15">
            <a:extLst>
              <a:ext uri="{FF2B5EF4-FFF2-40B4-BE49-F238E27FC236}">
                <a16:creationId xmlns:a16="http://schemas.microsoft.com/office/drawing/2014/main" id="{69249C94-F67B-47A0-B089-9F73D76C77A0}"/>
              </a:ext>
            </a:extLst>
          </p:cNvPr>
          <p:cNvSpPr/>
          <p:nvPr/>
        </p:nvSpPr>
        <p:spPr>
          <a:xfrm rot="1588770">
            <a:off x="2339752" y="2983511"/>
            <a:ext cx="216025" cy="229465"/>
          </a:xfrm>
          <a:prstGeom prst="rightArrow">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7C9DFA33-176E-4DEA-9E67-F090ADCDD3C7}"/>
              </a:ext>
            </a:extLst>
          </p:cNvPr>
          <p:cNvSpPr txBox="1"/>
          <p:nvPr/>
        </p:nvSpPr>
        <p:spPr>
          <a:xfrm>
            <a:off x="2627784" y="1916832"/>
            <a:ext cx="5832648" cy="830997"/>
          </a:xfrm>
          <a:prstGeom prst="rect">
            <a:avLst/>
          </a:prstGeom>
          <a:noFill/>
        </p:spPr>
        <p:txBody>
          <a:bodyPr wrap="square" rtlCol="0">
            <a:spAutoFit/>
          </a:bodyPr>
          <a:lstStyle/>
          <a:p>
            <a:r>
              <a:rPr lang="zh-CN" altLang="en-US" sz="1600" b="1" dirty="0">
                <a:solidFill>
                  <a:srgbClr val="E46C0A"/>
                </a:solidFill>
                <a:latin typeface="微软雅黑" panose="020B0503020204020204" pitchFamily="34" charset="-122"/>
                <a:ea typeface="微软雅黑" panose="020B0503020204020204" pitchFamily="34" charset="-122"/>
              </a:rPr>
              <a:t>提前终结：</a:t>
            </a:r>
            <a:r>
              <a:rPr lang="zh-CN" altLang="zh-CN" sz="1600" dirty="0">
                <a:latin typeface="微软雅黑" panose="020B0503020204020204" pitchFamily="34" charset="-122"/>
                <a:ea typeface="微软雅黑" panose="020B0503020204020204" pitchFamily="34" charset="-122"/>
              </a:rPr>
              <a:t>债务人不履行本指引第三十二条规定的义务且不予纠正的，经管理人申请，合议庭可以决定终结预重整，并及时对是否受理重整作出裁定。</a:t>
            </a:r>
          </a:p>
        </p:txBody>
      </p:sp>
      <p:sp>
        <p:nvSpPr>
          <p:cNvPr id="17" name="文本框 16">
            <a:extLst>
              <a:ext uri="{FF2B5EF4-FFF2-40B4-BE49-F238E27FC236}">
                <a16:creationId xmlns:a16="http://schemas.microsoft.com/office/drawing/2014/main" id="{741C084B-DD5D-46D3-B9BE-281EB2460245}"/>
              </a:ext>
            </a:extLst>
          </p:cNvPr>
          <p:cNvSpPr txBox="1"/>
          <p:nvPr/>
        </p:nvSpPr>
        <p:spPr>
          <a:xfrm>
            <a:off x="2627784" y="2814027"/>
            <a:ext cx="5832648" cy="1077218"/>
          </a:xfrm>
          <a:prstGeom prst="rect">
            <a:avLst/>
          </a:prstGeom>
          <a:noFill/>
        </p:spPr>
        <p:txBody>
          <a:bodyPr wrap="square" rtlCol="0">
            <a:spAutoFit/>
          </a:bodyPr>
          <a:lstStyle/>
          <a:p>
            <a:r>
              <a:rPr lang="zh-CN" altLang="en-US" sz="1600" b="1" dirty="0">
                <a:solidFill>
                  <a:srgbClr val="E46C0A"/>
                </a:solidFill>
                <a:latin typeface="微软雅黑" panose="020B0503020204020204" pitchFamily="34" charset="-122"/>
                <a:ea typeface="微软雅黑" panose="020B0503020204020204" pitchFamily="34" charset="-122"/>
              </a:rPr>
              <a:t>预重整工作完成或期间届满：</a:t>
            </a:r>
            <a:r>
              <a:rPr lang="zh-CN" altLang="zh-CN" sz="1600" dirty="0">
                <a:latin typeface="微软雅黑" panose="020B0503020204020204" pitchFamily="34" charset="-122"/>
                <a:ea typeface="微软雅黑" panose="020B0503020204020204" pitchFamily="34" charset="-122"/>
              </a:rPr>
              <a:t>合议庭应当自收到</a:t>
            </a:r>
            <a:r>
              <a:rPr lang="zh-CN" altLang="zh-CN" sz="1600" b="1" i="1" u="sng" dirty="0">
                <a:latin typeface="微软雅黑" panose="020B0503020204020204" pitchFamily="34" charset="-122"/>
                <a:ea typeface="微软雅黑" panose="020B0503020204020204" pitchFamily="34" charset="-122"/>
              </a:rPr>
              <a:t>预重整工作报告</a:t>
            </a:r>
            <a:r>
              <a:rPr lang="zh-CN" altLang="zh-CN" sz="1600" dirty="0">
                <a:latin typeface="微软雅黑" panose="020B0503020204020204" pitchFamily="34" charset="-122"/>
                <a:ea typeface="微软雅黑" panose="020B0503020204020204" pitchFamily="34" charset="-122"/>
              </a:rPr>
              <a:t>之日起十日内裁定是否受理重整申请。裁定不予受理重整申请但查明债务人具备破产原因的，可以告知申请人依法提出破产清算申请。</a:t>
            </a:r>
          </a:p>
        </p:txBody>
      </p:sp>
    </p:spTree>
    <p:extLst>
      <p:ext uri="{BB962C8B-B14F-4D97-AF65-F5344CB8AC3E}">
        <p14:creationId xmlns:p14="http://schemas.microsoft.com/office/powerpoint/2010/main" val="343043837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8010" y="1107440"/>
            <a:ext cx="8229600" cy="5478145"/>
          </a:xfrm>
        </p:spPr>
        <p:txBody>
          <a:bodyPr>
            <a:normAutofit fontScale="85000" lnSpcReduction="20000"/>
          </a:bodyPr>
          <a:lstStyle/>
          <a:p>
            <a:r>
              <a:rPr lang="zh-CN" altLang="en-US" sz="1800" b="1" dirty="0">
                <a:solidFill>
                  <a:schemeClr val="accent6">
                    <a:lumMod val="75000"/>
                  </a:schemeClr>
                </a:solidFill>
                <a:latin typeface="微软雅黑" panose="020B0503020204020204" pitchFamily="34" charset="-122"/>
                <a:ea typeface="微软雅黑" panose="020B0503020204020204" pitchFamily="34" charset="-122"/>
              </a:rPr>
              <a:t>第一种模式：</a:t>
            </a:r>
            <a:r>
              <a:rPr lang="zh-CN" altLang="en-US" sz="1800" b="1" dirty="0">
                <a:latin typeface="微软雅黑" panose="020B0503020204020204" pitchFamily="34" charset="-122"/>
                <a:ea typeface="微软雅黑" panose="020B0503020204020204" pitchFamily="34" charset="-122"/>
              </a:rPr>
              <a:t>在破产申请受理前的法庭外预重整</a:t>
            </a:r>
            <a:r>
              <a:rPr lang="zh-CN" altLang="en-US" sz="1800" dirty="0">
                <a:latin typeface="微软雅黑" panose="020B0503020204020204" pitchFamily="34" charset="-122"/>
                <a:ea typeface="微软雅黑" panose="020B0503020204020204" pitchFamily="34" charset="-122"/>
              </a:rPr>
              <a:t>。</a:t>
            </a:r>
          </a:p>
          <a:p>
            <a:endParaRPr lang="zh-CN" altLang="en-US" sz="1800" dirty="0">
              <a:latin typeface="微软雅黑" panose="020B0503020204020204" pitchFamily="34" charset="-122"/>
              <a:ea typeface="微软雅黑" panose="020B0503020204020204" pitchFamily="34" charset="-122"/>
            </a:endParaRPr>
          </a:p>
          <a:p>
            <a:pPr>
              <a:buFont typeface="+mj-lt"/>
              <a:buAutoNum type="arabicPeriod"/>
            </a:pPr>
            <a:r>
              <a:rPr lang="zh-CN" altLang="en-US" sz="1800" dirty="0">
                <a:latin typeface="微软雅黑" panose="020B0503020204020204" pitchFamily="34" charset="-122"/>
                <a:ea typeface="微软雅黑" panose="020B0503020204020204" pitchFamily="34" charset="-122"/>
              </a:rPr>
              <a:t>由债权人和债务人、股东等利害关系人自行谈判形成</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重整框架方案</a:t>
            </a:r>
            <a:endParaRPr lang="zh-CN" altLang="en-US" sz="1800" dirty="0">
              <a:latin typeface="微软雅黑" panose="020B0503020204020204" pitchFamily="34" charset="-122"/>
              <a:ea typeface="微软雅黑" panose="020B0503020204020204" pitchFamily="34" charset="-122"/>
            </a:endParaRPr>
          </a:p>
          <a:p>
            <a:pPr>
              <a:buFont typeface="+mj-lt"/>
              <a:buAutoNum type="arabicPeriod"/>
            </a:pPr>
            <a:r>
              <a:rPr lang="zh-CN" altLang="en-US" sz="1800" dirty="0">
                <a:latin typeface="微软雅黑" panose="020B0503020204020204" pitchFamily="34" charset="-122"/>
                <a:ea typeface="微软雅黑" panose="020B0503020204020204" pitchFamily="34" charset="-122"/>
              </a:rPr>
              <a:t>由债权人或者债务人向法院提起破产重整申请</a:t>
            </a:r>
          </a:p>
          <a:p>
            <a:pPr>
              <a:buFont typeface="+mj-lt"/>
              <a:buAutoNum type="arabicPeriod"/>
            </a:pPr>
            <a:r>
              <a:rPr lang="zh-CN" altLang="en-US" sz="1800" dirty="0">
                <a:latin typeface="微软雅黑" panose="020B0503020204020204" pitchFamily="34" charset="-122"/>
                <a:ea typeface="微软雅黑" panose="020B0503020204020204" pitchFamily="34" charset="-122"/>
              </a:rPr>
              <a:t>法院受理后，由管理人或者债务人细化重整方案提交</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债权人会议、出资人组会议表决和法院</a:t>
            </a:r>
            <a:r>
              <a:rPr lang="zh-CN" altLang="en-US" sz="1800" dirty="0">
                <a:latin typeface="微软雅黑" panose="020B0503020204020204" pitchFamily="34" charset="-122"/>
                <a:ea typeface="微软雅黑" panose="020B0503020204020204" pitchFamily="34" charset="-122"/>
              </a:rPr>
              <a:t>批准</a:t>
            </a:r>
          </a:p>
          <a:p>
            <a:pPr>
              <a:buFont typeface="+mj-lt"/>
              <a:buAutoNum type="arabicPeriod"/>
            </a:pPr>
            <a:r>
              <a:rPr lang="zh-CN" altLang="en-US" sz="1800" dirty="0">
                <a:latin typeface="微软雅黑" panose="020B0503020204020204" pitchFamily="34" charset="-122"/>
                <a:ea typeface="微软雅黑" panose="020B0503020204020204" pitchFamily="34" charset="-122"/>
              </a:rPr>
              <a:t>例如：</a:t>
            </a:r>
            <a:r>
              <a:rPr lang="zh-CN" altLang="en-US" sz="1800" u="dbl" dirty="0">
                <a:solidFill>
                  <a:schemeClr val="tx1"/>
                </a:solidFill>
                <a:uFill>
                  <a:solidFill>
                    <a:srgbClr val="FF9933"/>
                  </a:solidFill>
                </a:uFill>
                <a:latin typeface="微软雅黑" panose="020B0503020204020204" pitchFamily="34" charset="-122"/>
                <a:ea typeface="微软雅黑" panose="020B0503020204020204" pitchFamily="34" charset="-122"/>
              </a:rPr>
              <a:t>中国二重集团破产重整案、中华自行车重整案</a:t>
            </a:r>
            <a:r>
              <a:rPr lang="zh-CN" altLang="en-US" sz="1800" dirty="0">
                <a:latin typeface="微软雅黑" panose="020B0503020204020204" pitchFamily="34" charset="-122"/>
                <a:ea typeface="微软雅黑" panose="020B0503020204020204" pitchFamily="34" charset="-122"/>
              </a:rPr>
              <a:t>等</a:t>
            </a:r>
          </a:p>
          <a:p>
            <a:pPr marL="457200" indent="-457200"/>
            <a:endParaRPr lang="zh-CN" altLang="en-US" sz="1800" dirty="0">
              <a:latin typeface="微软雅黑" panose="020B0503020204020204" pitchFamily="34" charset="-122"/>
              <a:ea typeface="微软雅黑" panose="020B0503020204020204" pitchFamily="34" charset="-122"/>
            </a:endParaRPr>
          </a:p>
          <a:p>
            <a:r>
              <a:rPr lang="zh-CN" altLang="en-US" sz="1800" b="1" dirty="0">
                <a:solidFill>
                  <a:schemeClr val="accent6">
                    <a:lumMod val="75000"/>
                  </a:schemeClr>
                </a:solidFill>
                <a:latin typeface="微软雅黑" panose="020B0503020204020204" pitchFamily="34" charset="-122"/>
                <a:ea typeface="微软雅黑" panose="020B0503020204020204" pitchFamily="34" charset="-122"/>
              </a:rPr>
              <a:t>第二种模式：</a:t>
            </a:r>
            <a:r>
              <a:rPr lang="zh-CN" altLang="en-US" sz="1800" b="1" dirty="0">
                <a:latin typeface="微软雅黑" panose="020B0503020204020204" pitchFamily="34" charset="-122"/>
                <a:ea typeface="微软雅黑" panose="020B0503020204020204" pitchFamily="34" charset="-122"/>
              </a:rPr>
              <a:t>法院受理破产清算之后的预重整。</a:t>
            </a:r>
          </a:p>
          <a:p>
            <a:endParaRPr lang="zh-CN" altLang="en-US" sz="1800" dirty="0">
              <a:latin typeface="微软雅黑" panose="020B0503020204020204" pitchFamily="34" charset="-122"/>
              <a:ea typeface="微软雅黑" panose="020B0503020204020204" pitchFamily="34" charset="-122"/>
            </a:endParaRPr>
          </a:p>
          <a:p>
            <a:pPr marL="457200" indent="-457200">
              <a:buFont typeface="+mj-lt"/>
              <a:buAutoNum type="arabicPeriod"/>
            </a:pP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法院受理债务人破产申请至宣告债务人破产的阶段中</a:t>
            </a:r>
            <a:r>
              <a:rPr lang="zh-CN" altLang="en-US" sz="1800" dirty="0">
                <a:latin typeface="微软雅黑" panose="020B0503020204020204" pitchFamily="34" charset="-122"/>
                <a:ea typeface="微软雅黑" panose="020B0503020204020204" pitchFamily="34" charset="-122"/>
              </a:rPr>
              <a:t>，债权人、债务人、股东等利害关系人进行谈判并完成预重整方案</a:t>
            </a:r>
          </a:p>
          <a:p>
            <a:pPr marL="457200" indent="-457200">
              <a:buFont typeface="+mj-lt"/>
              <a:buAutoNum type="arabicPeriod"/>
            </a:pPr>
            <a:r>
              <a:rPr lang="zh-CN" altLang="en-US" sz="1800" dirty="0">
                <a:latin typeface="微软雅黑" panose="020B0503020204020204" pitchFamily="34" charset="-122"/>
                <a:ea typeface="微软雅黑" panose="020B0503020204020204" pitchFamily="34" charset="-122"/>
              </a:rPr>
              <a:t>条件成熟时再提出重整申请，由清算程序转重整程序</a:t>
            </a:r>
          </a:p>
          <a:p>
            <a:pPr marL="457200" indent="-457200">
              <a:buFont typeface="+mj-lt"/>
              <a:buAutoNum type="arabicPeriod"/>
            </a:pPr>
            <a:r>
              <a:rPr lang="zh-CN" altLang="en-US" sz="1800" dirty="0">
                <a:latin typeface="微软雅黑" panose="020B0503020204020204" pitchFamily="34" charset="-122"/>
                <a:ea typeface="微软雅黑" panose="020B0503020204020204" pitchFamily="34" charset="-122"/>
              </a:rPr>
              <a:t>例如：</a:t>
            </a:r>
            <a:r>
              <a:rPr lang="zh-CN" altLang="en-US" sz="1800" u="dbl" dirty="0">
                <a:solidFill>
                  <a:schemeClr val="tx1"/>
                </a:solidFill>
                <a:uFill>
                  <a:solidFill>
                    <a:srgbClr val="FF9933"/>
                  </a:solidFill>
                </a:uFill>
                <a:latin typeface="微软雅黑" panose="020B0503020204020204" pitchFamily="34" charset="-122"/>
                <a:ea typeface="微软雅黑" panose="020B0503020204020204" pitchFamily="34" charset="-122"/>
              </a:rPr>
              <a:t>深圳市水指实业有限公司破产重整案</a:t>
            </a:r>
            <a:r>
              <a:rPr lang="zh-CN" altLang="en-US" sz="1800" dirty="0">
                <a:latin typeface="微软雅黑" panose="020B0503020204020204" pitchFamily="34" charset="-122"/>
                <a:ea typeface="微软雅黑" panose="020B0503020204020204" pitchFamily="34" charset="-122"/>
              </a:rPr>
              <a:t>等</a:t>
            </a:r>
          </a:p>
          <a:p>
            <a:pPr marL="457200" indent="-457200">
              <a:buFont typeface="+mj-lt"/>
              <a:buAutoNum type="arabicPeriod"/>
            </a:pPr>
            <a:endParaRPr lang="zh-CN" altLang="en-US" sz="1800" dirty="0">
              <a:latin typeface="微软雅黑" panose="020B0503020204020204" pitchFamily="34" charset="-122"/>
              <a:ea typeface="微软雅黑" panose="020B0503020204020204" pitchFamily="34" charset="-122"/>
            </a:endParaRPr>
          </a:p>
          <a:p>
            <a:pPr>
              <a:buFont typeface="Arial" panose="020B0604020202020204" pitchFamily="34" charset="0"/>
              <a:buChar char="•"/>
            </a:pPr>
            <a:r>
              <a:rPr lang="zh-CN" altLang="en-US" sz="1800" b="1" dirty="0">
                <a:solidFill>
                  <a:schemeClr val="accent6">
                    <a:lumMod val="75000"/>
                  </a:schemeClr>
                </a:solidFill>
                <a:latin typeface="微软雅黑" panose="020B0503020204020204" pitchFamily="34" charset="-122"/>
                <a:ea typeface="微软雅黑" panose="020B0503020204020204" pitchFamily="34" charset="-122"/>
                <a:sym typeface="+mn-ea"/>
              </a:rPr>
              <a:t>第三种模式：</a:t>
            </a:r>
            <a:r>
              <a:rPr lang="zh-CN" altLang="en-US" sz="1800" b="1" dirty="0">
                <a:latin typeface="微软雅黑" panose="020B0503020204020204" pitchFamily="34" charset="-122"/>
                <a:ea typeface="微软雅黑" panose="020B0503020204020204" pitchFamily="34" charset="-122"/>
                <a:sym typeface="+mn-ea"/>
              </a:rPr>
              <a:t>作为法庭内重整前置程序的预重整模式。</a:t>
            </a:r>
            <a:endParaRPr lang="zh-CN" altLang="en-US" sz="1800" b="1" dirty="0">
              <a:latin typeface="微软雅黑" panose="020B0503020204020204" pitchFamily="34" charset="-122"/>
              <a:ea typeface="微软雅黑" panose="020B0503020204020204" pitchFamily="34" charset="-122"/>
            </a:endParaRPr>
          </a:p>
          <a:p>
            <a:pPr marL="457200" indent="-457200">
              <a:buFont typeface="+mj-lt"/>
              <a:buAutoNum type="arabicPeriod"/>
            </a:pPr>
            <a:endParaRPr lang="zh-CN" altLang="en-US" sz="1800" dirty="0">
              <a:latin typeface="微软雅黑" panose="020B0503020204020204" pitchFamily="34" charset="-122"/>
              <a:ea typeface="微软雅黑" panose="020B0503020204020204" pitchFamily="34" charset="-122"/>
            </a:endParaRPr>
          </a:p>
          <a:p>
            <a:pPr marL="457200" indent="-457200" algn="l">
              <a:buFont typeface="+mj-lt"/>
              <a:buAutoNum type="arabicPeriod"/>
            </a:pPr>
            <a:r>
              <a:rPr lang="zh-CN" altLang="en-US" sz="1800" dirty="0">
                <a:latin typeface="微软雅黑" panose="020B0503020204020204" pitchFamily="34" charset="-122"/>
                <a:ea typeface="微软雅黑" panose="020B0503020204020204" pitchFamily="34" charset="-122"/>
                <a:sym typeface="+mn-ea"/>
              </a:rPr>
              <a:t>法院收到重整申请后，先进行</a:t>
            </a:r>
            <a:r>
              <a:rPr lang="zh-CN" altLang="en-US" sz="1800" dirty="0">
                <a:solidFill>
                  <a:schemeClr val="accent6">
                    <a:lumMod val="75000"/>
                  </a:schemeClr>
                </a:solidFill>
                <a:latin typeface="微软雅黑" panose="020B0503020204020204" pitchFamily="34" charset="-122"/>
                <a:ea typeface="微软雅黑" panose="020B0503020204020204" pitchFamily="34" charset="-122"/>
                <a:sym typeface="+mn-ea"/>
              </a:rPr>
              <a:t>预立案</a:t>
            </a:r>
            <a:r>
              <a:rPr lang="zh-CN" altLang="en-US" sz="1800" dirty="0">
                <a:latin typeface="微软雅黑" panose="020B0503020204020204" pitchFamily="34" charset="-122"/>
                <a:ea typeface="微软雅黑" panose="020B0503020204020204" pitchFamily="34" charset="-122"/>
                <a:sym typeface="+mn-ea"/>
              </a:rPr>
              <a:t>，并在受理重整申请前先行指定管理人</a:t>
            </a:r>
            <a:endParaRPr lang="zh-CN" altLang="en-US" sz="1800" dirty="0">
              <a:latin typeface="微软雅黑" panose="020B0503020204020204" pitchFamily="34" charset="-122"/>
              <a:ea typeface="微软雅黑" panose="020B0503020204020204" pitchFamily="34" charset="-122"/>
            </a:endParaRPr>
          </a:p>
          <a:p>
            <a:pPr marL="457200" indent="-457200" algn="l">
              <a:buFont typeface="+mj-lt"/>
              <a:buAutoNum type="arabicPeriod"/>
            </a:pPr>
            <a:r>
              <a:rPr lang="zh-CN" altLang="en-US" sz="1800" dirty="0">
                <a:latin typeface="微软雅黑" panose="020B0503020204020204" pitchFamily="34" charset="-122"/>
                <a:ea typeface="微软雅黑" panose="020B0503020204020204" pitchFamily="34" charset="-122"/>
                <a:sym typeface="+mn-ea"/>
              </a:rPr>
              <a:t>管理人在接受指定后对债务人是否具备重整价值和重整希望进行调查，并就重整方案与债务人、债权人、潜在重组方等进行沟通</a:t>
            </a:r>
            <a:endParaRPr lang="zh-CN" altLang="en-US" sz="1800" dirty="0">
              <a:latin typeface="微软雅黑" panose="020B0503020204020204" pitchFamily="34" charset="-122"/>
              <a:ea typeface="微软雅黑" panose="020B0503020204020204" pitchFamily="34" charset="-122"/>
            </a:endParaRPr>
          </a:p>
          <a:p>
            <a:pPr marL="457200" indent="-457200" algn="l">
              <a:buFont typeface="+mj-lt"/>
              <a:buAutoNum type="arabicPeriod"/>
            </a:pPr>
            <a:r>
              <a:rPr lang="zh-CN" altLang="en-US" sz="1800" dirty="0">
                <a:latin typeface="微软雅黑" panose="020B0503020204020204" pitchFamily="34" charset="-122"/>
                <a:ea typeface="微软雅黑" panose="020B0503020204020204" pitchFamily="34" charset="-122"/>
                <a:sym typeface="+mn-ea"/>
              </a:rPr>
              <a:t>在条件成熟时，再由</a:t>
            </a:r>
            <a:r>
              <a:rPr lang="zh-CN" altLang="en-US" sz="1800" dirty="0">
                <a:solidFill>
                  <a:schemeClr val="accent6">
                    <a:lumMod val="75000"/>
                  </a:schemeClr>
                </a:solidFill>
                <a:latin typeface="微软雅黑" panose="020B0503020204020204" pitchFamily="34" charset="-122"/>
                <a:ea typeface="微软雅黑" panose="020B0503020204020204" pitchFamily="34" charset="-122"/>
                <a:sym typeface="+mn-ea"/>
              </a:rPr>
              <a:t>法院正式裁定受理破产重整</a:t>
            </a:r>
            <a:r>
              <a:rPr lang="zh-CN" altLang="en-US" sz="1800" dirty="0">
                <a:latin typeface="微软雅黑" panose="020B0503020204020204" pitchFamily="34" charset="-122"/>
                <a:ea typeface="微软雅黑" panose="020B0503020204020204" pitchFamily="34" charset="-122"/>
                <a:sym typeface="+mn-ea"/>
              </a:rPr>
              <a:t>，并指定预重整期间的管理人担任破产管理人，在预重整形成的工作成果的基础上快速推进重整程序</a:t>
            </a:r>
            <a:endParaRPr lang="zh-CN" altLang="en-US" sz="1800" dirty="0">
              <a:latin typeface="微软雅黑" panose="020B0503020204020204" pitchFamily="34" charset="-122"/>
              <a:ea typeface="微软雅黑" panose="020B0503020204020204" pitchFamily="34" charset="-122"/>
            </a:endParaRPr>
          </a:p>
          <a:p>
            <a:pPr marL="457200" indent="-457200" algn="l">
              <a:buFont typeface="+mj-lt"/>
              <a:buAutoNum type="arabicPeriod"/>
            </a:pPr>
            <a:r>
              <a:rPr lang="zh-CN" altLang="en-US" sz="1800" dirty="0">
                <a:latin typeface="微软雅黑" panose="020B0503020204020204" pitchFamily="34" charset="-122"/>
                <a:ea typeface="微软雅黑" panose="020B0503020204020204" pitchFamily="34" charset="-122"/>
                <a:sym typeface="+mn-ea"/>
              </a:rPr>
              <a:t>例如：</a:t>
            </a:r>
            <a:r>
              <a:rPr lang="zh-CN" altLang="en-US" sz="1800" u="dbl" dirty="0">
                <a:solidFill>
                  <a:schemeClr val="tx1"/>
                </a:solidFill>
                <a:uFill>
                  <a:solidFill>
                    <a:srgbClr val="FF9933"/>
                  </a:solidFill>
                </a:uFill>
                <a:latin typeface="微软雅黑" panose="020B0503020204020204" pitchFamily="34" charset="-122"/>
                <a:ea typeface="微软雅黑" panose="020B0503020204020204" pitchFamily="34" charset="-122"/>
                <a:sym typeface="+mn-ea"/>
              </a:rPr>
              <a:t>深圳福昌电子有限公司重整案等</a:t>
            </a:r>
            <a:endParaRPr lang="zh-CN" altLang="en-US" sz="1800" dirty="0">
              <a:latin typeface="微软雅黑" panose="020B0503020204020204" pitchFamily="34" charset="-122"/>
              <a:ea typeface="微软雅黑" panose="020B0503020204020204" pitchFamily="34" charset="-122"/>
            </a:endParaRPr>
          </a:p>
          <a:p>
            <a:pPr marL="457200" indent="-457200">
              <a:buFont typeface="+mj-lt"/>
              <a:buAutoNum type="arabicPeriod"/>
            </a:pPr>
            <a:endParaRPr lang="zh-CN" altLang="en-US" sz="2400" dirty="0">
              <a:latin typeface="微软雅黑" panose="020B0503020204020204" pitchFamily="34" charset="-122"/>
              <a:ea typeface="微软雅黑" panose="020B0503020204020204" pitchFamily="34" charset="-122"/>
            </a:endParaRPr>
          </a:p>
          <a:p>
            <a:pPr marL="457200" indent="-457200"/>
            <a:endParaRPr lang="zh-CN" altLang="en-US" sz="2400"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11"/>
          </p:nvPr>
        </p:nvSpPr>
        <p:spPr/>
        <p:txBody>
          <a:bodyPr/>
          <a:lstStyle/>
          <a:p>
            <a:r>
              <a:rPr lang="zh-CN" altLang="en-US"/>
              <a:t>严格保密</a:t>
            </a:r>
          </a:p>
        </p:txBody>
      </p:sp>
      <p:sp>
        <p:nvSpPr>
          <p:cNvPr id="5" name="灯片编号占位符 4"/>
          <p:cNvSpPr>
            <a:spLocks noGrp="1"/>
          </p:cNvSpPr>
          <p:nvPr>
            <p:ph type="sldNum" sz="quarter" idx="12"/>
          </p:nvPr>
        </p:nvSpPr>
        <p:spPr/>
        <p:txBody>
          <a:bodyPr/>
          <a:lstStyle/>
          <a:p>
            <a:fld id="{FD30286B-7186-4059-AAE9-6923098463C9}" type="slidenum">
              <a:rPr lang="zh-CN" altLang="en-US" smtClean="0"/>
              <a:t>27</a:t>
            </a:fld>
            <a:endParaRPr lang="zh-CN" altLang="en-US"/>
          </a:p>
        </p:txBody>
      </p:sp>
      <p:sp>
        <p:nvSpPr>
          <p:cNvPr id="6" name="TextBox 5"/>
          <p:cNvSpPr txBox="1"/>
          <p:nvPr/>
        </p:nvSpPr>
        <p:spPr>
          <a:xfrm>
            <a:off x="622524" y="188640"/>
            <a:ext cx="4752528" cy="923330"/>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zh-CN" altLang="en-US" b="1" dirty="0">
                <a:solidFill>
                  <a:srgbClr val="E46C0A"/>
                </a:solidFill>
                <a:latin typeface="微软雅黑" panose="020B0503020204020204" pitchFamily="34" charset="-122"/>
                <a:ea typeface="微软雅黑" panose="020B0503020204020204" pitchFamily="34" charset="-122"/>
              </a:rPr>
              <a:t>我国实务中主要预重整模式</a:t>
            </a:r>
          </a:p>
          <a:p>
            <a:endParaRPr lang="zh-CN" altLang="en-US" dirty="0"/>
          </a:p>
        </p:txBody>
      </p:sp>
    </p:spTree>
    <p:extLst>
      <p:ext uri="{BB962C8B-B14F-4D97-AF65-F5344CB8AC3E}">
        <p14:creationId xmlns:p14="http://schemas.microsoft.com/office/powerpoint/2010/main" val="190681980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a:xfrm>
            <a:off x="3635896" y="6343643"/>
            <a:ext cx="2133600" cy="365125"/>
          </a:xfrm>
        </p:spPr>
        <p:txBody>
          <a:bodyPr/>
          <a:lstStyle/>
          <a:p>
            <a:fld id="{FD30286B-7186-4059-AAE9-6923098463C9}" type="slidenum">
              <a:rPr lang="zh-CN" altLang="en-US" smtClean="0"/>
              <a:t>28</a:t>
            </a:fld>
            <a:endParaRPr lang="zh-CN" altLang="en-US"/>
          </a:p>
        </p:txBody>
      </p:sp>
      <p:sp>
        <p:nvSpPr>
          <p:cNvPr id="2" name="内容占位符 2"/>
          <p:cNvSpPr>
            <a:spLocks noGrp="1"/>
          </p:cNvSpPr>
          <p:nvPr/>
        </p:nvSpPr>
        <p:spPr>
          <a:xfrm>
            <a:off x="462280" y="940435"/>
            <a:ext cx="8229600" cy="5695950"/>
          </a:xfrm>
          <a:prstGeom prst="rect">
            <a:avLst/>
          </a:prstGeom>
        </p:spPr>
        <p:txBody>
          <a:bodyPr vert="horz" lIns="91440" tIns="45720" rIns="91440" bIns="45720" rtlCol="0">
            <a:normAutofit fontScale="8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endParaRPr>
          </a:p>
          <a:p>
            <a:r>
              <a:rPr lang="zh-CN" altLang="en-US" sz="1800" b="1" dirty="0">
                <a:solidFill>
                  <a:schemeClr val="accent6">
                    <a:lumMod val="75000"/>
                  </a:schemeClr>
                </a:solidFill>
                <a:latin typeface="微软雅黑" panose="020B0503020204020204" pitchFamily="34" charset="-122"/>
                <a:ea typeface="微软雅黑" panose="020B0503020204020204" pitchFamily="34" charset="-122"/>
              </a:rPr>
              <a:t>债权人委员会设立的必要性：</a:t>
            </a:r>
            <a:endParaRPr lang="zh-CN" altLang="en-US" sz="1800" dirty="0">
              <a:latin typeface="微软雅黑" panose="020B0503020204020204" pitchFamily="34" charset="-122"/>
              <a:ea typeface="微软雅黑" panose="020B0503020204020204" pitchFamily="34" charset="-122"/>
            </a:endParaRPr>
          </a:p>
          <a:p>
            <a:r>
              <a:rPr lang="zh-CN" altLang="en-US" sz="1800" dirty="0">
                <a:latin typeface="微软雅黑" panose="020B0503020204020204" pitchFamily="34" charset="-122"/>
                <a:ea typeface="微软雅黑" panose="020B0503020204020204" pitchFamily="34" charset="-122"/>
              </a:rPr>
              <a:t>在破产程序中，因债权人人数众多，利益独立但彼此相关且可能存在矛盾，一般只能通过</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全体债权人的统一行动</a:t>
            </a:r>
            <a:r>
              <a:rPr lang="zh-CN" altLang="en-US" sz="1800" dirty="0">
                <a:latin typeface="微软雅黑" panose="020B0503020204020204" pitchFamily="34" charset="-122"/>
                <a:ea typeface="微软雅黑" panose="020B0503020204020204" pitchFamily="34" charset="-122"/>
              </a:rPr>
              <a:t>来实现权利，否则可能会损害其他债权人的利益，增加整个破产程序的成本。故此，在破产法律制度框架内债权人委员会作为破产程序中</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常设的监督机构</a:t>
            </a:r>
            <a:r>
              <a:rPr lang="zh-CN" altLang="en-US" sz="1800" dirty="0">
                <a:latin typeface="微软雅黑" panose="020B0503020204020204" pitchFamily="34" charset="-122"/>
                <a:ea typeface="微软雅黑" panose="020B0503020204020204" pitchFamily="34" charset="-122"/>
              </a:rPr>
              <a:t>，由《企业破产法》予以固定。</a:t>
            </a:r>
          </a:p>
          <a:p>
            <a:endParaRPr lang="zh-CN" altLang="en-US" sz="1800" dirty="0">
              <a:latin typeface="微软雅黑" panose="020B0503020204020204" pitchFamily="34" charset="-122"/>
              <a:ea typeface="微软雅黑" panose="020B0503020204020204" pitchFamily="34" charset="-122"/>
            </a:endParaRPr>
          </a:p>
          <a:p>
            <a:r>
              <a:rPr lang="zh-CN" altLang="en-US" sz="1800" b="1" dirty="0">
                <a:solidFill>
                  <a:schemeClr val="accent6">
                    <a:lumMod val="75000"/>
                  </a:schemeClr>
                </a:solidFill>
                <a:latin typeface="微软雅黑" panose="020B0503020204020204" pitchFamily="34" charset="-122"/>
                <a:ea typeface="微软雅黑" panose="020B0503020204020204" pitchFamily="34" charset="-122"/>
              </a:rPr>
              <a:t>破产法律制度框架外的债权人委员会：</a:t>
            </a:r>
            <a:endParaRPr lang="zh-CN" altLang="en-US" sz="1800" dirty="0">
              <a:latin typeface="微软雅黑" panose="020B0503020204020204" pitchFamily="34" charset="-122"/>
              <a:ea typeface="微软雅黑" panose="020B0503020204020204" pitchFamily="34" charset="-122"/>
            </a:endParaRPr>
          </a:p>
          <a:p>
            <a:r>
              <a:rPr lang="zh-CN" altLang="en-US" sz="1800" dirty="0">
                <a:latin typeface="微软雅黑" panose="020B0503020204020204" pitchFamily="34" charset="-122"/>
                <a:ea typeface="微软雅黑" panose="020B0503020204020204" pitchFamily="34" charset="-122"/>
              </a:rPr>
              <a:t>虽然常见于庭外重组实践中，但是目前尚缺乏直接的法律规定。</a:t>
            </a:r>
          </a:p>
          <a:p>
            <a:r>
              <a:rPr lang="zh-CN" altLang="en-US" sz="1800" dirty="0">
                <a:latin typeface="微软雅黑" panose="020B0503020204020204" pitchFamily="34" charset="-122"/>
                <a:ea typeface="微软雅黑" panose="020B0503020204020204" pitchFamily="34" charset="-122"/>
              </a:rPr>
              <a:t>在大型复杂重整案件受理前，一般由大额金融类债权人在监管部门支持下成立</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金融机构债委会</a:t>
            </a:r>
            <a:r>
              <a:rPr lang="zh-CN" altLang="en-US" sz="1800" dirty="0">
                <a:latin typeface="微软雅黑" panose="020B0503020204020204" pitchFamily="34" charset="-122"/>
                <a:ea typeface="微软雅黑" panose="020B0503020204020204" pitchFamily="34" charset="-122"/>
              </a:rPr>
              <a:t>，聘请中介机构对企业开展尽职调查、拟定重组计划，并协调进入正式的破产重整程序。</a:t>
            </a:r>
          </a:p>
          <a:p>
            <a:endParaRPr lang="zh-CN" altLang="en-US" sz="1800" dirty="0">
              <a:latin typeface="微软雅黑" panose="020B0503020204020204" pitchFamily="34" charset="-122"/>
              <a:ea typeface="微软雅黑" panose="020B0503020204020204" pitchFamily="34" charset="-122"/>
            </a:endParaRPr>
          </a:p>
          <a:p>
            <a:endParaRPr lang="zh-CN" altLang="en-US" sz="1800" dirty="0">
              <a:solidFill>
                <a:schemeClr val="accent6">
                  <a:lumMod val="75000"/>
                </a:schemeClr>
              </a:solidFill>
              <a:latin typeface="微软雅黑" panose="020B0503020204020204" pitchFamily="34" charset="-122"/>
              <a:ea typeface="微软雅黑" panose="020B0503020204020204" pitchFamily="34" charset="-122"/>
            </a:endParaRPr>
          </a:p>
          <a:p>
            <a:endParaRPr lang="zh-CN" altLang="en-US" sz="1800" dirty="0">
              <a:solidFill>
                <a:schemeClr val="accent6">
                  <a:lumMod val="75000"/>
                </a:schemeClr>
              </a:solidFill>
              <a:latin typeface="微软雅黑" panose="020B0503020204020204" pitchFamily="34" charset="-122"/>
              <a:ea typeface="微软雅黑" panose="020B0503020204020204" pitchFamily="34" charset="-122"/>
            </a:endParaRPr>
          </a:p>
          <a:p>
            <a:endParaRPr lang="zh-CN" altLang="en-US" sz="1800" dirty="0">
              <a:solidFill>
                <a:schemeClr val="accent6">
                  <a:lumMod val="75000"/>
                </a:schemeClr>
              </a:solidFill>
              <a:latin typeface="微软雅黑" panose="020B0503020204020204" pitchFamily="34" charset="-122"/>
              <a:ea typeface="微软雅黑" panose="020B0503020204020204" pitchFamily="34" charset="-122"/>
            </a:endParaRPr>
          </a:p>
          <a:p>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成立依据：</a:t>
            </a:r>
          </a:p>
          <a:p>
            <a:endParaRPr lang="zh-CN" altLang="en-US" sz="1800" dirty="0">
              <a:latin typeface="微软雅黑" panose="020B0503020204020204" pitchFamily="34" charset="-122"/>
              <a:ea typeface="微软雅黑" panose="020B0503020204020204" pitchFamily="34" charset="-122"/>
            </a:endParaRPr>
          </a:p>
          <a:p>
            <a:endParaRPr lang="zh-CN" altLang="en-US" sz="1800" dirty="0">
              <a:latin typeface="微软雅黑" panose="020B0503020204020204" pitchFamily="34" charset="-122"/>
              <a:ea typeface="微软雅黑" panose="020B0503020204020204" pitchFamily="34" charset="-122"/>
            </a:endParaRPr>
          </a:p>
          <a:p>
            <a:endParaRPr lang="zh-CN" altLang="en-US" sz="1800" dirty="0">
              <a:latin typeface="微软雅黑" panose="020B0503020204020204" pitchFamily="34" charset="-122"/>
              <a:ea typeface="微软雅黑" panose="020B0503020204020204" pitchFamily="34" charset="-122"/>
            </a:endParaRPr>
          </a:p>
          <a:p>
            <a:endParaRPr lang="zh-CN" altLang="en-US" sz="1800" dirty="0">
              <a:latin typeface="微软雅黑" panose="020B0503020204020204" pitchFamily="34" charset="-122"/>
              <a:ea typeface="微软雅黑" panose="020B0503020204020204" pitchFamily="34" charset="-122"/>
            </a:endParaRPr>
          </a:p>
          <a:p>
            <a:r>
              <a:rPr lang="zh-CN" altLang="en-US" sz="1800" dirty="0">
                <a:latin typeface="微软雅黑" panose="020B0503020204020204" pitchFamily="34" charset="-122"/>
                <a:ea typeface="微软雅黑" panose="020B0503020204020204" pitchFamily="34" charset="-122"/>
              </a:rPr>
              <a:t>该两份通知就金融机构债权人针对困境企业成立债权人委员会的相关事项作出了规定，明确了债权人委员会的性质是由债权银行业金融机构发起成立的</a:t>
            </a:r>
            <a:r>
              <a:rPr lang="zh-CN" altLang="en-US" sz="1800" dirty="0">
                <a:solidFill>
                  <a:schemeClr val="accent6">
                    <a:lumMod val="75000"/>
                  </a:schemeClr>
                </a:solidFill>
                <a:latin typeface="微软雅黑" panose="020B0503020204020204" pitchFamily="34" charset="-122"/>
                <a:ea typeface="微软雅黑" panose="020B0503020204020204" pitchFamily="34" charset="-122"/>
              </a:rPr>
              <a:t>协商性、自律性、临时性组织</a:t>
            </a:r>
            <a:r>
              <a:rPr lang="zh-CN" altLang="en-US" sz="1800" dirty="0">
                <a:latin typeface="微软雅黑" panose="020B0503020204020204" pitchFamily="34" charset="-122"/>
                <a:ea typeface="微软雅黑" panose="020B0503020204020204" pitchFamily="34" charset="-122"/>
              </a:rPr>
              <a:t>，主要职责是依法维护银行业金融机构的合法权益，支持实体经济发展。</a:t>
            </a:r>
          </a:p>
        </p:txBody>
      </p:sp>
      <p:sp>
        <p:nvSpPr>
          <p:cNvPr id="14" name="左大括号 13"/>
          <p:cNvSpPr/>
          <p:nvPr/>
        </p:nvSpPr>
        <p:spPr>
          <a:xfrm>
            <a:off x="1694180" y="4016375"/>
            <a:ext cx="391160" cy="1152525"/>
          </a:xfrm>
          <a:prstGeom prst="lef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7" name="文本框 6"/>
          <p:cNvSpPr txBox="1"/>
          <p:nvPr/>
        </p:nvSpPr>
        <p:spPr>
          <a:xfrm>
            <a:off x="2153920" y="3711575"/>
            <a:ext cx="5098415" cy="521970"/>
          </a:xfrm>
          <a:prstGeom prst="rect">
            <a:avLst/>
          </a:prstGeom>
          <a:noFill/>
        </p:spPr>
        <p:txBody>
          <a:bodyPr wrap="square" rtlCol="0">
            <a:spAutoFit/>
          </a:bodyPr>
          <a:lstStyle/>
          <a:p>
            <a:r>
              <a:rPr lang="zh-CN" altLang="en-US" sz="1400">
                <a:latin typeface="微软雅黑" panose="020B0503020204020204" pitchFamily="34" charset="-122"/>
                <a:ea typeface="微软雅黑" panose="020B0503020204020204" pitchFamily="34" charset="-122"/>
                <a:sym typeface="+mn-ea"/>
              </a:rPr>
              <a:t>中国银监会办公厅颁布的《关于做好银行业金融机构债权人委员会有关工作的通知》</a:t>
            </a:r>
          </a:p>
        </p:txBody>
      </p:sp>
      <p:sp>
        <p:nvSpPr>
          <p:cNvPr id="10" name="文本框 9"/>
          <p:cNvSpPr txBox="1"/>
          <p:nvPr/>
        </p:nvSpPr>
        <p:spPr>
          <a:xfrm>
            <a:off x="2153285" y="4867275"/>
            <a:ext cx="5098415" cy="521970"/>
          </a:xfrm>
          <a:prstGeom prst="rect">
            <a:avLst/>
          </a:prstGeom>
          <a:noFill/>
        </p:spPr>
        <p:txBody>
          <a:bodyPr wrap="square" rtlCol="0">
            <a:spAutoFit/>
          </a:bodyPr>
          <a:lstStyle/>
          <a:p>
            <a:r>
              <a:rPr lang="zh-CN" altLang="en-US" sz="1400">
                <a:latin typeface="微软雅黑" panose="020B0503020204020204" pitchFamily="34" charset="-122"/>
                <a:ea typeface="微软雅黑" panose="020B0503020204020204" pitchFamily="34" charset="-122"/>
                <a:sym typeface="+mn-ea"/>
              </a:rPr>
              <a:t>中国银监会办公厅颁布的《关于进一步做好银行业金融机构债权人委员会有关工作的通知》</a:t>
            </a:r>
          </a:p>
        </p:txBody>
      </p:sp>
      <p:sp>
        <p:nvSpPr>
          <p:cNvPr id="4" name="TextBox 3"/>
          <p:cNvSpPr txBox="1"/>
          <p:nvPr/>
        </p:nvSpPr>
        <p:spPr>
          <a:xfrm>
            <a:off x="755576" y="260648"/>
            <a:ext cx="4153359" cy="369332"/>
          </a:xfrm>
          <a:prstGeom prst="rect">
            <a:avLst/>
          </a:prstGeom>
          <a:noFill/>
        </p:spPr>
        <p:txBody>
          <a:bodyPr wrap="square" rtlCol="0">
            <a:spAutoFit/>
          </a:bodyPr>
          <a:lstStyle/>
          <a:p>
            <a:endParaRPr lang="zh-CN" altLang="en-US" dirty="0"/>
          </a:p>
        </p:txBody>
      </p:sp>
      <p:sp>
        <p:nvSpPr>
          <p:cNvPr id="13" name="TextBox 12"/>
          <p:cNvSpPr txBox="1"/>
          <p:nvPr/>
        </p:nvSpPr>
        <p:spPr>
          <a:xfrm>
            <a:off x="539552" y="188640"/>
            <a:ext cx="4608512"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（三）关于预重整制度构建的几点思考</a:t>
            </a:r>
          </a:p>
        </p:txBody>
      </p:sp>
      <p:sp>
        <p:nvSpPr>
          <p:cNvPr id="5" name="TextBox 4"/>
          <p:cNvSpPr txBox="1"/>
          <p:nvPr/>
        </p:nvSpPr>
        <p:spPr>
          <a:xfrm>
            <a:off x="360824" y="473452"/>
            <a:ext cx="3888432" cy="923330"/>
          </a:xfrm>
          <a:prstGeom prst="rect">
            <a:avLst/>
          </a:prstGeom>
          <a:noFill/>
        </p:spPr>
        <p:txBody>
          <a:bodyPr wrap="square"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 1.</a:t>
            </a:r>
            <a:r>
              <a:rPr lang="zh-CN" altLang="en-US" b="1" dirty="0">
                <a:solidFill>
                  <a:srgbClr val="E46C0A"/>
                </a:solidFill>
                <a:latin typeface="微软雅黑" panose="020B0503020204020204" pitchFamily="34" charset="-122"/>
                <a:ea typeface="微软雅黑" panose="020B0503020204020204" pitchFamily="34" charset="-122"/>
              </a:rPr>
              <a:t>   债权人委员会的沿用</a:t>
            </a:r>
          </a:p>
          <a:p>
            <a:endParaRPr lang="zh-CN" altLang="en-US" dirty="0"/>
          </a:p>
        </p:txBody>
      </p:sp>
    </p:spTree>
    <p:extLst>
      <p:ext uri="{BB962C8B-B14F-4D97-AF65-F5344CB8AC3E}">
        <p14:creationId xmlns:p14="http://schemas.microsoft.com/office/powerpoint/2010/main" val="312815083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457200" y="581025"/>
            <a:ext cx="8229600" cy="5695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作用：</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应债务人危机而产生，在庭外重组过程中起到沟通、协调、协商、决策、监督债务人以及正确引导债务人等重要作用。</a:t>
            </a: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应当注意：</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预重整程序中的债权人委员会，其</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人员与构成</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应按照破产法的规定进行调整</a:t>
            </a:r>
          </a:p>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例如金融机构债权人委员会</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不会包括贸易类债权人</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，那么该债权人委员会并不完全具备代表性，也无法全面、充分反映债权人群体的整体性诉求。</a:t>
            </a:r>
          </a:p>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在进入重整程序后，应</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主动吸收</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各类债权人参与债权人委员会，从而维护广大债权人的利益。</a:t>
            </a:r>
          </a:p>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当然，对于债权人人数有限、债权人诉求统一、各方沟通障碍较小、相关财产处置难度较低的重整案件，债权人委员会则没有设立的必要。</a:t>
            </a:r>
          </a:p>
        </p:txBody>
      </p:sp>
      <p:sp>
        <p:nvSpPr>
          <p:cNvPr id="3" name="灯片编号占位符 2"/>
          <p:cNvSpPr>
            <a:spLocks noGrp="1"/>
          </p:cNvSpPr>
          <p:nvPr>
            <p:ph type="sldNum" sz="quarter" idx="12"/>
          </p:nvPr>
        </p:nvSpPr>
        <p:spPr/>
        <p:txBody>
          <a:bodyPr/>
          <a:lstStyle/>
          <a:p>
            <a:fld id="{FD30286B-7186-4059-AAE9-6923098463C9}" type="slidenum">
              <a:rPr lang="zh-CN" altLang="en-US" smtClean="0"/>
              <a:t>29</a:t>
            </a:fld>
            <a:endParaRPr lang="zh-CN" altLang="en-US"/>
          </a:p>
        </p:txBody>
      </p:sp>
      <p:sp>
        <p:nvSpPr>
          <p:cNvPr id="180" name=" 180"/>
          <p:cNvSpPr/>
          <p:nvPr/>
        </p:nvSpPr>
        <p:spPr>
          <a:xfrm>
            <a:off x="675640" y="1504315"/>
            <a:ext cx="7942580" cy="1481455"/>
          </a:xfrm>
          <a:prstGeom prst="snip2DiagRect">
            <a:avLst>
              <a:gd name="adj1" fmla="val 0"/>
              <a:gd name="adj2" fmla="val 23229"/>
            </a:avLst>
          </a:prstGeom>
          <a:solidFill>
            <a:schemeClr val="accent6">
              <a:lumMod val="75000"/>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 name="文本框 5"/>
          <p:cNvSpPr txBox="1"/>
          <p:nvPr/>
        </p:nvSpPr>
        <p:spPr>
          <a:xfrm>
            <a:off x="1139825" y="1645920"/>
            <a:ext cx="7038340" cy="1198880"/>
          </a:xfrm>
          <a:prstGeom prst="rect">
            <a:avLst/>
          </a:prstGeom>
          <a:noFill/>
        </p:spPr>
        <p:txBody>
          <a:bodyPr wrap="square" rtlCol="0">
            <a:spAutoFit/>
          </a:bodyPr>
          <a:lstStyle/>
          <a:p>
            <a:r>
              <a:rPr lang="zh-CN" altLang="en-US" dirty="0">
                <a:solidFill>
                  <a:schemeClr val="tx1"/>
                </a:solidFill>
                <a:latin typeface="华文楷体" panose="02010600040101010101" pitchFamily="2" charset="-122"/>
                <a:ea typeface="华文楷体" panose="02010600040101010101" pitchFamily="2" charset="-122"/>
                <a:cs typeface="华文楷体" panose="02010600040101010101" pitchFamily="2" charset="-122"/>
                <a:sym typeface="+mn-ea"/>
              </a:rPr>
              <a:t>美国联邦破产法第 1102 条（b）款规定：在破产启动之前组成债权人委员会可以保留续用至破产程序中。这种做法应在我国预重整制度的构建中采纳适用，使得债权人委员会整体工作得以衔接并避免另行选举债权人委员会增加时间与费用。</a:t>
            </a:r>
          </a:p>
        </p:txBody>
      </p:sp>
    </p:spTree>
    <p:extLst>
      <p:ext uri="{BB962C8B-B14F-4D97-AF65-F5344CB8AC3E}">
        <p14:creationId xmlns:p14="http://schemas.microsoft.com/office/powerpoint/2010/main" val="395166365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7"/>
          <p:cNvSpPr txBox="1"/>
          <p:nvPr/>
        </p:nvSpPr>
        <p:spPr>
          <a:xfrm>
            <a:off x="4245343" y="2825665"/>
            <a:ext cx="2070137" cy="457987"/>
          </a:xfrm>
          <a:prstGeom prst="rect">
            <a:avLst/>
          </a:prstGeom>
          <a:noFill/>
        </p:spPr>
        <p:txBody>
          <a:bodyPr wrap="none" lIns="72558" tIns="36279" rIns="72558" bIns="36279" rtlCol="0">
            <a:spAutoFit/>
          </a:bodyPr>
          <a:lstStyle/>
          <a:p>
            <a:r>
              <a:rPr kumimoji="1" lang="zh-CN" altLang="en-US" sz="2500" dirty="0">
                <a:solidFill>
                  <a:srgbClr val="E46C0A"/>
                </a:solidFill>
                <a:latin typeface="微软雅黑" panose="020B0503020204020204" pitchFamily="34" charset="-122"/>
                <a:ea typeface="微软雅黑" panose="020B0503020204020204" pitchFamily="34" charset="-122"/>
              </a:rPr>
              <a:t>重整管理模式</a:t>
            </a:r>
          </a:p>
        </p:txBody>
      </p:sp>
      <p:pic>
        <p:nvPicPr>
          <p:cNvPr id="10" name="图片 9" descr="347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375" y="2967083"/>
            <a:ext cx="217702" cy="215211"/>
          </a:xfrm>
          <a:prstGeom prst="rect">
            <a:avLst/>
          </a:prstGeom>
        </p:spPr>
      </p:pic>
      <p:sp>
        <p:nvSpPr>
          <p:cNvPr id="12" name="文本框 6"/>
          <p:cNvSpPr txBox="1"/>
          <p:nvPr/>
        </p:nvSpPr>
        <p:spPr>
          <a:xfrm>
            <a:off x="2631394" y="2826997"/>
            <a:ext cx="1749536" cy="457987"/>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E46C0A"/>
                </a:solidFill>
              </a:rPr>
              <a:t>第一部分｜</a:t>
            </a:r>
          </a:p>
        </p:txBody>
      </p:sp>
      <p:pic>
        <p:nvPicPr>
          <p:cNvPr id="8" name="图片 7" descr="logo.png"/>
          <p:cNvPicPr>
            <a:picLocks noChangeAspect="1"/>
          </p:cNvPicPr>
          <p:nvPr/>
        </p:nvPicPr>
        <p:blipFill rotWithShape="1">
          <a:blip r:embed="rId4"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3</a:t>
            </a:fld>
            <a:endParaRPr lang="zh-CN" altLang="en-US"/>
          </a:p>
        </p:txBody>
      </p:sp>
    </p:spTree>
    <p:extLst>
      <p:ext uri="{BB962C8B-B14F-4D97-AF65-F5344CB8AC3E}">
        <p14:creationId xmlns:p14="http://schemas.microsoft.com/office/powerpoint/2010/main" val="3587391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a:xfrm>
            <a:off x="3635896" y="6343643"/>
            <a:ext cx="2133600" cy="365125"/>
          </a:xfrm>
        </p:spPr>
        <p:txBody>
          <a:bodyPr/>
          <a:lstStyle/>
          <a:p>
            <a:fld id="{FD30286B-7186-4059-AAE9-6923098463C9}" type="slidenum">
              <a:rPr lang="zh-CN" altLang="en-US" smtClean="0"/>
              <a:t>30</a:t>
            </a:fld>
            <a:endParaRPr lang="zh-CN" altLang="en-US"/>
          </a:p>
        </p:txBody>
      </p:sp>
      <p:sp>
        <p:nvSpPr>
          <p:cNvPr id="2" name="内容占位符 2"/>
          <p:cNvSpPr>
            <a:spLocks noGrp="1"/>
          </p:cNvSpPr>
          <p:nvPr/>
        </p:nvSpPr>
        <p:spPr>
          <a:xfrm>
            <a:off x="467360" y="940435"/>
            <a:ext cx="8229600" cy="5695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endParaRPr>
          </a:p>
          <a:p>
            <a:pPr marL="0" indent="0" algn="ctr">
              <a:buNone/>
            </a:pPr>
            <a:r>
              <a:rPr lang="zh-CN" altLang="en-US" sz="2000" b="1" dirty="0">
                <a:solidFill>
                  <a:schemeClr val="accent6">
                    <a:lumMod val="75000"/>
                  </a:schemeClr>
                </a:solidFill>
                <a:latin typeface="微软雅黑" panose="020B0503020204020204" pitchFamily="34" charset="-122"/>
                <a:ea typeface="微软雅黑" panose="020B0503020204020204" pitchFamily="34" charset="-122"/>
                <a:sym typeface="+mn-ea"/>
              </a:rPr>
              <a:t>预重整制度的核心</a:t>
            </a:r>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sym typeface="+mn-ea"/>
              </a:rPr>
              <a:t>利益相关方的谈判与协商</a:t>
            </a:r>
          </a:p>
          <a:p>
            <a:pPr algn="l"/>
            <a:endParaRPr lang="zh-CN" altLang="en-US" sz="1800" dirty="0">
              <a:latin typeface="微软雅黑" panose="020B0503020204020204" pitchFamily="34" charset="-122"/>
              <a:ea typeface="微软雅黑" panose="020B0503020204020204" pitchFamily="34" charset="-122"/>
            </a:endParaRPr>
          </a:p>
          <a:p>
            <a:endParaRPr lang="en-US" altLang="zh-CN" sz="1800" b="1" dirty="0">
              <a:solidFill>
                <a:schemeClr val="accent6">
                  <a:lumMod val="75000"/>
                </a:schemeClr>
              </a:solidFill>
              <a:latin typeface="微软雅黑" panose="020B0503020204020204" pitchFamily="34" charset="-122"/>
              <a:ea typeface="微软雅黑" panose="020B0503020204020204" pitchFamily="34" charset="-122"/>
              <a:sym typeface="+mn-ea"/>
            </a:endParaRPr>
          </a:p>
          <a:p>
            <a:r>
              <a:rPr lang="zh-CN" altLang="en-US" sz="1800" b="1" dirty="0">
                <a:solidFill>
                  <a:schemeClr val="accent6">
                    <a:lumMod val="75000"/>
                  </a:schemeClr>
                </a:solidFill>
                <a:latin typeface="微软雅黑" panose="020B0503020204020204" pitchFamily="34" charset="-122"/>
                <a:ea typeface="微软雅黑" panose="020B0503020204020204" pitchFamily="34" charset="-122"/>
                <a:sym typeface="+mn-ea"/>
              </a:rPr>
              <a:t>债务人的主导地位：</a:t>
            </a: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800" dirty="0">
              <a:latin typeface="微软雅黑" panose="020B0503020204020204" pitchFamily="34" charset="-122"/>
              <a:ea typeface="微软雅黑" panose="020B0503020204020204" pitchFamily="34" charset="-122"/>
              <a:sym typeface="+mn-ea"/>
            </a:endParaRPr>
          </a:p>
          <a:p>
            <a:pPr marL="0" indent="0">
              <a:buNone/>
            </a:pPr>
            <a:endParaRPr lang="zh-CN" altLang="en-US" sz="1800" dirty="0">
              <a:latin typeface="微软雅黑" panose="020B0503020204020204" pitchFamily="34" charset="-122"/>
              <a:ea typeface="微软雅黑" panose="020B0503020204020204" pitchFamily="34" charset="-122"/>
            </a:endParaRPr>
          </a:p>
          <a:p>
            <a:endParaRPr lang="zh-CN" altLang="en-US" sz="1800" dirty="0">
              <a:latin typeface="微软雅黑" panose="020B0503020204020204" pitchFamily="34" charset="-122"/>
              <a:ea typeface="微软雅黑" panose="020B0503020204020204" pitchFamily="34" charset="-122"/>
            </a:endParaRPr>
          </a:p>
        </p:txBody>
      </p:sp>
      <p:sp>
        <p:nvSpPr>
          <p:cNvPr id="13" name="TextBox 20"/>
          <p:cNvSpPr txBox="1"/>
          <p:nvPr/>
        </p:nvSpPr>
        <p:spPr>
          <a:xfrm>
            <a:off x="875080" y="3011036"/>
            <a:ext cx="7655963" cy="922020"/>
          </a:xfrm>
          <a:prstGeom prst="rect">
            <a:avLst/>
          </a:prstGeom>
          <a:solidFill>
            <a:schemeClr val="bg1">
              <a:lumMod val="95000"/>
            </a:schemeClr>
          </a:solidFill>
        </p:spPr>
        <p:txBody>
          <a:bodyPr wrap="square" rtlCol="0">
            <a:spAutoFit/>
          </a:bodyPr>
          <a:lstStyle/>
          <a:p>
            <a:pPr marL="285750" indent="-285750">
              <a:buFont typeface="Wingdings" panose="05000000000000000000" charset="0"/>
              <a:buChar char="Ø"/>
            </a:pPr>
            <a:r>
              <a:rPr lang="zh-CN" altLang="en-US" dirty="0">
                <a:latin typeface="微软雅黑" panose="020B0503020204020204" pitchFamily="34" charset="-122"/>
                <a:ea typeface="微软雅黑" panose="020B0503020204020204" pitchFamily="34" charset="-122"/>
                <a:sym typeface="+mn-ea"/>
              </a:rPr>
              <a:t>债务人天然具有的</a:t>
            </a:r>
            <a:r>
              <a:rPr lang="zh-CN" altLang="en-US" dirty="0">
                <a:solidFill>
                  <a:schemeClr val="accent6">
                    <a:lumMod val="75000"/>
                  </a:schemeClr>
                </a:solidFill>
                <a:latin typeface="微软雅黑" panose="020B0503020204020204" pitchFamily="34" charset="-122"/>
                <a:ea typeface="微软雅黑" panose="020B0503020204020204" pitchFamily="34" charset="-122"/>
                <a:sym typeface="+mn-ea"/>
              </a:rPr>
              <a:t>经营方面的优势</a:t>
            </a:r>
            <a:r>
              <a:rPr lang="zh-CN" altLang="en-US" dirty="0">
                <a:latin typeface="微软雅黑" panose="020B0503020204020204" pitchFamily="34" charset="-122"/>
                <a:ea typeface="微软雅黑" panose="020B0503020204020204" pitchFamily="34" charset="-122"/>
                <a:sym typeface="+mn-ea"/>
              </a:rPr>
              <a:t>：由债务人在预重整制度中掌握较大话语权并由其主导制定重组计划、与债权人协商及推进进入重整程序等重要方面，将有利于债务人重生这一根本目标的最大化实现。</a:t>
            </a:r>
            <a:endParaRPr lang="zh-CN" altLang="en-US" dirty="0">
              <a:latin typeface="微软雅黑" panose="020B0503020204020204" pitchFamily="34" charset="-122"/>
              <a:ea typeface="微软雅黑" panose="020B0503020204020204" pitchFamily="34" charset="-122"/>
            </a:endParaRPr>
          </a:p>
        </p:txBody>
      </p:sp>
      <p:sp>
        <p:nvSpPr>
          <p:cNvPr id="22" name="TextBox 20"/>
          <p:cNvSpPr txBox="1"/>
          <p:nvPr/>
        </p:nvSpPr>
        <p:spPr>
          <a:xfrm>
            <a:off x="874445" y="4595212"/>
            <a:ext cx="7655963" cy="922020"/>
          </a:xfrm>
          <a:prstGeom prst="rect">
            <a:avLst/>
          </a:prstGeom>
          <a:solidFill>
            <a:schemeClr val="bg1">
              <a:lumMod val="95000"/>
            </a:schemeClr>
          </a:solidFill>
        </p:spPr>
        <p:txBody>
          <a:bodyPr wrap="square" rtlCol="0">
            <a:spAutoFit/>
          </a:bodyPr>
          <a:lstStyle/>
          <a:p>
            <a:pPr marL="285750" indent="-285750">
              <a:buFont typeface="Wingdings" panose="05000000000000000000" charset="0"/>
              <a:buChar char="Ø"/>
            </a:pPr>
            <a:r>
              <a:rPr lang="zh-CN" altLang="en-US" dirty="0">
                <a:latin typeface="微软雅黑" panose="020B0503020204020204" pitchFamily="34" charset="-122"/>
                <a:ea typeface="微软雅黑" panose="020B0503020204020204" pitchFamily="34" charset="-122"/>
                <a:sym typeface="+mn-ea"/>
              </a:rPr>
              <a:t>债务人具有更高的</a:t>
            </a:r>
            <a:r>
              <a:rPr lang="zh-CN" altLang="en-US" dirty="0">
                <a:solidFill>
                  <a:schemeClr val="accent6">
                    <a:lumMod val="75000"/>
                  </a:schemeClr>
                </a:solidFill>
                <a:latin typeface="微软雅黑" panose="020B0503020204020204" pitchFamily="34" charset="-122"/>
                <a:ea typeface="微软雅黑" panose="020B0503020204020204" pitchFamily="34" charset="-122"/>
                <a:sym typeface="+mn-ea"/>
              </a:rPr>
              <a:t>积极性</a:t>
            </a:r>
            <a:r>
              <a:rPr lang="zh-CN" altLang="en-US" dirty="0">
                <a:latin typeface="微软雅黑" panose="020B0503020204020204" pitchFamily="34" charset="-122"/>
                <a:ea typeface="微软雅黑" panose="020B0503020204020204" pitchFamily="34" charset="-122"/>
                <a:sym typeface="+mn-ea"/>
              </a:rPr>
              <a:t>：积极开展预重整与债权人进行协商，有利于及时对症下药、遏制危机，防止债务和经营风险进一步扩大造成整体经济金融关系紧张。</a:t>
            </a:r>
            <a:endParaRPr lang="zh-CN" altLang="en-US" dirty="0">
              <a:latin typeface="微软雅黑" panose="020B0503020204020204" pitchFamily="34" charset="-122"/>
              <a:ea typeface="微软雅黑" panose="020B0503020204020204" pitchFamily="34" charset="-122"/>
            </a:endParaRPr>
          </a:p>
        </p:txBody>
      </p:sp>
      <p:sp>
        <p:nvSpPr>
          <p:cNvPr id="3" name="TextBox 2"/>
          <p:cNvSpPr txBox="1"/>
          <p:nvPr/>
        </p:nvSpPr>
        <p:spPr>
          <a:xfrm>
            <a:off x="683567" y="302014"/>
            <a:ext cx="4633659" cy="562783"/>
          </a:xfrm>
          <a:prstGeom prst="rect">
            <a:avLst/>
          </a:prstGeom>
          <a:noFill/>
        </p:spPr>
        <p:txBody>
          <a:bodyPr wrap="square"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2.</a:t>
            </a:r>
            <a:r>
              <a:rPr lang="zh-CN" altLang="en-US" b="1" dirty="0">
                <a:solidFill>
                  <a:srgbClr val="E46C0A"/>
                </a:solidFill>
                <a:latin typeface="微软雅黑" panose="020B0503020204020204" pitchFamily="34" charset="-122"/>
                <a:ea typeface="微软雅黑" panose="020B0503020204020204" pitchFamily="34" charset="-122"/>
              </a:rPr>
              <a:t>  债务人主导程序并与</a:t>
            </a:r>
            <a:r>
              <a:rPr lang="en-US" altLang="zh-CN" b="1" dirty="0">
                <a:solidFill>
                  <a:srgbClr val="E46C0A"/>
                </a:solidFill>
                <a:latin typeface="微软雅黑" panose="020B0503020204020204" pitchFamily="34" charset="-122"/>
                <a:ea typeface="微软雅黑" panose="020B0503020204020204" pitchFamily="34" charset="-122"/>
              </a:rPr>
              <a:t>DIP</a:t>
            </a:r>
            <a:r>
              <a:rPr lang="zh-CN" altLang="en-US" b="1" dirty="0">
                <a:solidFill>
                  <a:srgbClr val="E46C0A"/>
                </a:solidFill>
                <a:latin typeface="微软雅黑" panose="020B0503020204020204" pitchFamily="34" charset="-122"/>
                <a:ea typeface="微软雅黑" panose="020B0503020204020204" pitchFamily="34" charset="-122"/>
              </a:rPr>
              <a:t>制度的衔接</a:t>
            </a:r>
          </a:p>
        </p:txBody>
      </p:sp>
    </p:spTree>
    <p:extLst>
      <p:ext uri="{BB962C8B-B14F-4D97-AF65-F5344CB8AC3E}">
        <p14:creationId xmlns:p14="http://schemas.microsoft.com/office/powerpoint/2010/main" val="2837157035"/>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457200" y="581025"/>
            <a:ext cx="8229600" cy="56959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spcBef>
                <a:spcPts val="0"/>
              </a:spcBef>
            </a:pPr>
            <a:r>
              <a:rPr lang="en-US" altLang="zh-CN"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DIP</a:t>
            </a:r>
            <a:r>
              <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自行管理：</a:t>
            </a:r>
            <a:r>
              <a:rPr lang="zh-CN" altLang="en-US" sz="1600" dirty="0">
                <a:latin typeface="微软雅黑" panose="020B0503020204020204" pitchFamily="34" charset="-122"/>
                <a:ea typeface="微软雅黑" panose="020B0503020204020204" pitchFamily="34" charset="-122"/>
                <a:sym typeface="+mn-ea"/>
              </a:rPr>
              <a:t>相较于未经过预重整程序而开始的重整案件，预重整程序中债权人与债务人及其他利益相关方</a:t>
            </a:r>
            <a:r>
              <a:rPr lang="zh-CN" altLang="en-US" sz="1600" u="wavyDbl" dirty="0">
                <a:solidFill>
                  <a:schemeClr val="tx1"/>
                </a:solidFill>
                <a:uFillTx/>
                <a:latin typeface="微软雅黑" panose="020B0503020204020204" pitchFamily="34" charset="-122"/>
                <a:ea typeface="微软雅黑" panose="020B0503020204020204" pitchFamily="34" charset="-122"/>
                <a:sym typeface="+mn-ea"/>
              </a:rPr>
              <a:t>已经就其权利义务的安排、分配和调整取得共识、达成一致</a:t>
            </a:r>
            <a:r>
              <a:rPr lang="zh-CN" altLang="en-US" sz="1600" u="wavyHeavy" dirty="0">
                <a:solidFill>
                  <a:schemeClr val="tx1"/>
                </a:solidFill>
                <a:uFillTx/>
                <a:latin typeface="微软雅黑" panose="020B0503020204020204" pitchFamily="34" charset="-122"/>
                <a:ea typeface="微软雅黑" panose="020B0503020204020204" pitchFamily="34" charset="-122"/>
                <a:sym typeface="+mn-ea"/>
              </a:rPr>
              <a:t>。</a:t>
            </a:r>
          </a:p>
          <a:p>
            <a:pPr fontAlgn="auto">
              <a:lnSpc>
                <a:spcPct val="150000"/>
              </a:lnSpc>
              <a:spcBef>
                <a:spcPts val="0"/>
              </a:spcBef>
            </a:pPr>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spcBef>
                <a:spcPts val="0"/>
              </a:spcBef>
            </a:pPr>
            <a:r>
              <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突出优势：</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spcBef>
                <a:spcPts val="0"/>
              </a:spcBef>
              <a:buFont typeface="+mj-ea"/>
              <a:buAutoNum type="circleNumDbPlain"/>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保持企业经营的</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连贯性</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spcBef>
                <a:spcPts val="0"/>
              </a:spcBef>
              <a:buFont typeface="+mj-ea"/>
              <a:buAutoNum type="circleNumDbPlain"/>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彰显</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重整程序的</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效率价值</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节省管理人指定所涉及的时间与费用、管理人接管债务人财产的时间成本、管理人执行职务的部分费用</a:t>
            </a:r>
          </a:p>
          <a:p>
            <a:pPr fontAlgn="auto">
              <a:lnSpc>
                <a:spcPct val="150000"/>
              </a:lnSpc>
              <a:spcBef>
                <a:spcPts val="0"/>
              </a:spcBef>
              <a:buFont typeface="+mj-ea"/>
              <a:buAutoNum type="circleNumDbPlain"/>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各利益相关方修正和调整在破产法律框架下已经达成的合意结果</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600" dirty="0" err="1">
                <a:latin typeface="微软雅黑" panose="020B0503020204020204" pitchFamily="34" charset="-122"/>
                <a:ea typeface="微软雅黑" panose="020B0503020204020204" pitchFamily="34" charset="-122"/>
                <a:cs typeface="微软雅黑" panose="020B0503020204020204" pitchFamily="34" charset="-122"/>
              </a:rPr>
              <a:t>实现预重整制度所要实现的企业利益最大化、成本最小化的</a:t>
            </a:r>
            <a:r>
              <a:rPr lang="en-US" altLang="zh-CN" sz="1600" dirty="0" err="1">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制度价值</a:t>
            </a:r>
            <a:endParaRPr lang="en-US" altLang="zh-CN"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灯片编号占位符 2"/>
          <p:cNvSpPr>
            <a:spLocks noGrp="1"/>
          </p:cNvSpPr>
          <p:nvPr>
            <p:ph type="sldNum" sz="quarter" idx="12"/>
          </p:nvPr>
        </p:nvSpPr>
        <p:spPr/>
        <p:txBody>
          <a:bodyPr/>
          <a:lstStyle/>
          <a:p>
            <a:fld id="{FD30286B-7186-4059-AAE9-6923098463C9}" type="slidenum">
              <a:rPr lang="zh-CN" altLang="en-US" smtClean="0"/>
              <a:t>31</a:t>
            </a:fld>
            <a:endParaRPr lang="zh-CN" altLang="en-US"/>
          </a:p>
        </p:txBody>
      </p:sp>
      <p:sp>
        <p:nvSpPr>
          <p:cNvPr id="14" name="左大括号 13"/>
          <p:cNvSpPr/>
          <p:nvPr/>
        </p:nvSpPr>
        <p:spPr>
          <a:xfrm flipH="1">
            <a:off x="4826000" y="780415"/>
            <a:ext cx="485140" cy="1392555"/>
          </a:xfrm>
          <a:prstGeom prst="lef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6" name="文本框 5"/>
          <p:cNvSpPr txBox="1"/>
          <p:nvPr/>
        </p:nvSpPr>
        <p:spPr>
          <a:xfrm>
            <a:off x="2019935" y="783590"/>
            <a:ext cx="2652395" cy="1476375"/>
          </a:xfrm>
          <a:prstGeom prst="rect">
            <a:avLst/>
          </a:prstGeom>
          <a:noFill/>
        </p:spPr>
        <p:txBody>
          <a:bodyPr wrap="square" rtlCol="0">
            <a:spAutoFit/>
          </a:bodyPr>
          <a:lstStyle/>
          <a:p>
            <a:pPr marL="285750" indent="-285750">
              <a:buFont typeface="Arial" panose="020B0604020202020204" pitchFamily="34" charset="0"/>
              <a:buChar char="•"/>
            </a:pPr>
            <a:r>
              <a:rPr lang="zh-CN" altLang="en-US">
                <a:latin typeface="微软雅黑" panose="020B0503020204020204" pitchFamily="34" charset="-122"/>
                <a:ea typeface="微软雅黑" panose="020B0503020204020204" pitchFamily="34" charset="-122"/>
                <a:sym typeface="+mn-ea"/>
              </a:rPr>
              <a:t>指定管理人接管</a:t>
            </a:r>
          </a:p>
          <a:p>
            <a:pPr marL="285750" indent="-285750">
              <a:buFont typeface="Arial" panose="020B0604020202020204" pitchFamily="34" charset="0"/>
              <a:buChar char="•"/>
            </a:pPr>
            <a:r>
              <a:rPr lang="zh-CN" altLang="en-US">
                <a:latin typeface="微软雅黑" panose="020B0503020204020204" pitchFamily="34" charset="-122"/>
                <a:ea typeface="微软雅黑" panose="020B0503020204020204" pitchFamily="34" charset="-122"/>
                <a:sym typeface="+mn-ea"/>
              </a:rPr>
              <a:t>经营权与控制权的突然变化的巨大冲击</a:t>
            </a:r>
          </a:p>
          <a:p>
            <a:pPr marL="285750" indent="-285750">
              <a:buFont typeface="Arial" panose="020B0604020202020204" pitchFamily="34" charset="0"/>
              <a:buChar char="•"/>
            </a:pPr>
            <a:r>
              <a:rPr lang="zh-CN" altLang="en-US">
                <a:latin typeface="微软雅黑" panose="020B0503020204020204" pitchFamily="34" charset="-122"/>
                <a:ea typeface="微软雅黑" panose="020B0503020204020204" pitchFamily="34" charset="-122"/>
                <a:sym typeface="+mn-ea"/>
              </a:rPr>
              <a:t>陌生于相关事实的第三方中介机构的介入</a:t>
            </a:r>
            <a:endParaRPr lang="zh-CN" altLang="en-US">
              <a:latin typeface="微软雅黑" panose="020B0503020204020204" pitchFamily="34" charset="-122"/>
              <a:ea typeface="微软雅黑" panose="020B0503020204020204" pitchFamily="34" charset="-122"/>
            </a:endParaRPr>
          </a:p>
        </p:txBody>
      </p:sp>
      <p:sp>
        <p:nvSpPr>
          <p:cNvPr id="11" name="文本框 10"/>
          <p:cNvSpPr txBox="1"/>
          <p:nvPr/>
        </p:nvSpPr>
        <p:spPr>
          <a:xfrm>
            <a:off x="5379085" y="1154430"/>
            <a:ext cx="2527935" cy="645160"/>
          </a:xfrm>
          <a:prstGeom prst="rect">
            <a:avLst/>
          </a:prstGeom>
          <a:noFill/>
        </p:spPr>
        <p:txBody>
          <a:bodyPr wrap="square" rtlCol="0">
            <a:spAutoFit/>
          </a:bodyPr>
          <a:lstStyle/>
          <a:p>
            <a:r>
              <a:rPr lang="zh-CN" altLang="en-US">
                <a:latin typeface="微软雅黑" panose="020B0503020204020204" pitchFamily="34" charset="-122"/>
                <a:ea typeface="微软雅黑" panose="020B0503020204020204" pitchFamily="34" charset="-122"/>
                <a:sym typeface="+mn-ea"/>
              </a:rPr>
              <a:t>原利益相关方达成的重组计划可能难以贯彻</a:t>
            </a:r>
            <a:endParaRPr lang="zh-CN" altLang="en-US">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1684343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457200" y="581025"/>
            <a:ext cx="8229600" cy="5695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en-US" altLang="zh-CN"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spcBef>
                <a:spcPts val="0"/>
              </a:spcBef>
            </a:pPr>
            <a:r>
              <a:rPr lang="zh-CN" sz="18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相关专家聘用方面</a:t>
            </a:r>
            <a:r>
              <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fontAlgn="auto">
              <a:lnSpc>
                <a:spcPct val="150000"/>
              </a:lnSpc>
              <a:spcBef>
                <a:spcPts val="0"/>
              </a:spcBef>
            </a:pPr>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fontAlgn="auto">
              <a:lnSpc>
                <a:spcPct val="150000"/>
              </a:lnSpc>
              <a:spcBef>
                <a:spcPts val="0"/>
              </a:spcBef>
            </a:pPr>
            <a:r>
              <a:rPr lang="zh-CN" altLang="en-US" sz="1600" dirty="0">
                <a:latin typeface="微软雅黑" panose="020B0503020204020204" pitchFamily="34" charset="-122"/>
                <a:ea typeface="微软雅黑" panose="020B0503020204020204" pitchFamily="34" charset="-122"/>
                <a:sym typeface="+mn-ea"/>
              </a:rPr>
              <a:t>预重整中，债务人聘请</a:t>
            </a:r>
            <a:r>
              <a:rPr lang="zh-CN" altLang="en-US" sz="1600" dirty="0">
                <a:solidFill>
                  <a:schemeClr val="accent6">
                    <a:lumMod val="75000"/>
                  </a:schemeClr>
                </a:solidFill>
                <a:latin typeface="微软雅黑" panose="020B0503020204020204" pitchFamily="34" charset="-122"/>
                <a:ea typeface="微软雅黑" panose="020B0503020204020204" pitchFamily="34" charset="-122"/>
                <a:sym typeface="+mn-ea"/>
              </a:rPr>
              <a:t>律师、会计师、评估师、财务顾问</a:t>
            </a:r>
            <a:r>
              <a:rPr lang="zh-CN" altLang="en-US" sz="1600" dirty="0">
                <a:latin typeface="微软雅黑" panose="020B0503020204020204" pitchFamily="34" charset="-122"/>
                <a:ea typeface="微软雅黑" panose="020B0503020204020204" pitchFamily="34" charset="-122"/>
                <a:sym typeface="+mn-ea"/>
              </a:rPr>
              <a:t>等专家，提供法律、财务、税款、经营以及管理方面的重要意见，对预重整程序中的重组协议的起草与签订起着至关重要的作用。</a:t>
            </a:r>
            <a:endParaRPr lang="zh-CN" altLang="en-US" sz="16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30000"/>
              </a:lnSpc>
            </a:pPr>
            <a:r>
              <a:rPr lang="zh-CN" altLang="en-US" sz="1600" dirty="0">
                <a:latin typeface="微软雅黑" panose="020B0503020204020204" pitchFamily="34" charset="-122"/>
                <a:ea typeface="微软雅黑" panose="020B0503020204020204" pitchFamily="34" charset="-122"/>
                <a:sym typeface="+mn-ea"/>
              </a:rPr>
              <a:t>尊重债务人的相应意见，将前期参与预重整程序的专家</a:t>
            </a:r>
            <a:r>
              <a:rPr lang="zh-CN" altLang="en-US" sz="1600" dirty="0">
                <a:solidFill>
                  <a:schemeClr val="accent6">
                    <a:lumMod val="75000"/>
                  </a:schemeClr>
                </a:solidFill>
                <a:latin typeface="微软雅黑" panose="020B0503020204020204" pitchFamily="34" charset="-122"/>
                <a:ea typeface="微软雅黑" panose="020B0503020204020204" pitchFamily="34" charset="-122"/>
                <a:sym typeface="+mn-ea"/>
              </a:rPr>
              <a:t>予以保留</a:t>
            </a:r>
            <a:r>
              <a:rPr lang="zh-CN" altLang="en-US" sz="1600" dirty="0">
                <a:latin typeface="微软雅黑" panose="020B0503020204020204" pitchFamily="34" charset="-122"/>
                <a:ea typeface="微软雅黑" panose="020B0503020204020204" pitchFamily="34" charset="-122"/>
                <a:sym typeface="+mn-ea"/>
              </a:rPr>
              <a:t>，相关的费用亦应当</a:t>
            </a:r>
            <a:r>
              <a:rPr lang="zh-CN" altLang="en-US" sz="1600" dirty="0">
                <a:solidFill>
                  <a:schemeClr val="accent6">
                    <a:lumMod val="75000"/>
                  </a:schemeClr>
                </a:solidFill>
                <a:latin typeface="微软雅黑" panose="020B0503020204020204" pitchFamily="34" charset="-122"/>
                <a:ea typeface="微软雅黑" panose="020B0503020204020204" pitchFamily="34" charset="-122"/>
                <a:sym typeface="+mn-ea"/>
              </a:rPr>
              <a:t>纳入共益债务</a:t>
            </a:r>
            <a:r>
              <a:rPr lang="zh-CN" altLang="en-US" sz="1600" dirty="0">
                <a:latin typeface="微软雅黑" panose="020B0503020204020204" pitchFamily="34" charset="-122"/>
                <a:ea typeface="微软雅黑" panose="020B0503020204020204" pitchFamily="34" charset="-122"/>
                <a:sym typeface="+mn-ea"/>
              </a:rPr>
              <a:t>予以清偿。</a:t>
            </a:r>
          </a:p>
          <a:p>
            <a:pPr>
              <a:lnSpc>
                <a:spcPct val="13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3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30000"/>
              </a:lnSpc>
            </a:pPr>
            <a:r>
              <a:rPr lang="zh-CN" altLang="en-US" sz="1600" dirty="0">
                <a:latin typeface="微软雅黑" panose="020B0503020204020204" pitchFamily="34" charset="-122"/>
                <a:ea typeface="微软雅黑" panose="020B0503020204020204" pitchFamily="34" charset="-122"/>
                <a:sym typeface="+mn-ea"/>
              </a:rPr>
              <a:t>推荐指定前述专家担任管理人：</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30000"/>
              </a:lnSpc>
              <a:buFont typeface="Wingdings" panose="05000000000000000000" charset="0"/>
              <a:buChar char="ü"/>
            </a:pPr>
            <a:endParaRPr lang="en-US" altLang="zh-CN"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灯片编号占位符 2"/>
          <p:cNvSpPr>
            <a:spLocks noGrp="1"/>
          </p:cNvSpPr>
          <p:nvPr>
            <p:ph type="sldNum" sz="quarter" idx="12"/>
          </p:nvPr>
        </p:nvSpPr>
        <p:spPr/>
        <p:txBody>
          <a:bodyPr/>
          <a:lstStyle/>
          <a:p>
            <a:fld id="{FD30286B-7186-4059-AAE9-6923098463C9}" type="slidenum">
              <a:rPr lang="zh-CN" altLang="en-US" smtClean="0"/>
              <a:t>32</a:t>
            </a:fld>
            <a:endParaRPr lang="zh-CN" altLang="en-US"/>
          </a:p>
        </p:txBody>
      </p:sp>
      <p:sp>
        <p:nvSpPr>
          <p:cNvPr id="2" name="TextBox 2"/>
          <p:cNvSpPr txBox="1"/>
          <p:nvPr/>
        </p:nvSpPr>
        <p:spPr>
          <a:xfrm>
            <a:off x="3923928" y="4725144"/>
            <a:ext cx="4388485" cy="1050925"/>
          </a:xfrm>
          <a:prstGeom prst="rect">
            <a:avLst/>
          </a:prstGeom>
          <a:solidFill>
            <a:schemeClr val="accent3">
              <a:lumMod val="20000"/>
              <a:lumOff val="80000"/>
            </a:schemeClr>
          </a:solidFill>
        </p:spPr>
        <p:txBody>
          <a:bodyPr wrap="square" rtlCol="0">
            <a:spAutoFit/>
          </a:bodyPr>
          <a:lstStyle/>
          <a:p>
            <a:pPr marL="285750" indent="-285750">
              <a:lnSpc>
                <a:spcPct val="130000"/>
              </a:lnSpc>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sym typeface="+mn-ea"/>
              </a:rPr>
              <a:t>照顾重整参与方对于管理人的特别需求</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30000"/>
              </a:lnSpc>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sym typeface="+mn-ea"/>
              </a:rPr>
              <a:t>减少法院选任管理人时间、精力和成本</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30000"/>
              </a:lnSpc>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sym typeface="+mn-ea"/>
              </a:rPr>
              <a:t>专家在前期对债务人较为深入的了解</a:t>
            </a:r>
            <a:endParaRPr lang="zh-CN" altLang="en-US" sz="1600" dirty="0">
              <a:solidFill>
                <a:srgbClr val="E46C0A"/>
              </a:solidFill>
              <a:latin typeface="微软雅黑" panose="020B0503020204020204" pitchFamily="34" charset="-122"/>
              <a:ea typeface="微软雅黑" panose="020B0503020204020204" pitchFamily="34" charset="-122"/>
              <a:sym typeface="+mn-ea"/>
            </a:endParaRPr>
          </a:p>
        </p:txBody>
      </p:sp>
    </p:spTree>
    <p:extLst>
      <p:ext uri="{BB962C8B-B14F-4D97-AF65-F5344CB8AC3E}">
        <p14:creationId xmlns:p14="http://schemas.microsoft.com/office/powerpoint/2010/main" val="208693366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a:fillRect/>
          </a:stretch>
        </p:blipFill>
        <p:spPr>
          <a:xfrm>
            <a:off x="7597885" y="6279384"/>
            <a:ext cx="1546115" cy="578616"/>
          </a:xfrm>
          <a:prstGeom prst="rect">
            <a:avLst/>
          </a:prstGeom>
        </p:spPr>
      </p:pic>
      <p:sp>
        <p:nvSpPr>
          <p:cNvPr id="15" name="灯片编号占位符 14"/>
          <p:cNvSpPr>
            <a:spLocks noGrp="1"/>
          </p:cNvSpPr>
          <p:nvPr>
            <p:ph type="sldNum" sz="quarter" idx="12"/>
          </p:nvPr>
        </p:nvSpPr>
        <p:spPr>
          <a:xfrm>
            <a:off x="3635896" y="6343643"/>
            <a:ext cx="2133600" cy="365125"/>
          </a:xfrm>
        </p:spPr>
        <p:txBody>
          <a:bodyPr/>
          <a:lstStyle/>
          <a:p>
            <a:fld id="{FD30286B-7186-4059-AAE9-6923098463C9}" type="slidenum">
              <a:rPr lang="zh-CN" altLang="en-US" smtClean="0"/>
              <a:t>33</a:t>
            </a:fld>
            <a:endParaRPr lang="zh-CN" altLang="en-US"/>
          </a:p>
        </p:txBody>
      </p:sp>
      <p:sp>
        <p:nvSpPr>
          <p:cNvPr id="2" name="内容占位符 2"/>
          <p:cNvSpPr>
            <a:spLocks noGrp="1"/>
          </p:cNvSpPr>
          <p:nvPr/>
        </p:nvSpPr>
        <p:spPr>
          <a:xfrm>
            <a:off x="467360" y="940435"/>
            <a:ext cx="8229600" cy="5695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r>
              <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rPr>
              <a:t>司法权力介入的弊端：</a:t>
            </a:r>
          </a:p>
          <a:p>
            <a:endParaRPr lang="zh-CN" altLang="en-US" sz="1600" b="1" dirty="0">
              <a:solidFill>
                <a:schemeClr val="accent6">
                  <a:lumMod val="75000"/>
                </a:schemeClr>
              </a:solidFill>
              <a:latin typeface="微软雅黑" panose="020B0503020204020204" pitchFamily="34" charset="-122"/>
              <a:ea typeface="微软雅黑" panose="020B0503020204020204" pitchFamily="34" charset="-122"/>
              <a:sym typeface="+mn-ea"/>
            </a:endParaRPr>
          </a:p>
          <a:p>
            <a:pPr>
              <a:buFont typeface="Wingdings" panose="05000000000000000000" charset="0"/>
              <a:buChar char="Ø"/>
            </a:pPr>
            <a:r>
              <a:rPr lang="zh-CN" altLang="en-US" sz="1400" dirty="0">
                <a:latin typeface="微软雅黑" panose="020B0503020204020204" pitchFamily="34" charset="-122"/>
                <a:ea typeface="微软雅黑" panose="020B0503020204020204" pitchFamily="34" charset="-122"/>
                <a:sym typeface="+mn-ea"/>
              </a:rPr>
              <a:t>法院</a:t>
            </a:r>
            <a:r>
              <a:rPr lang="zh-CN" altLang="en-US" sz="1400" dirty="0">
                <a:solidFill>
                  <a:schemeClr val="accent6">
                    <a:lumMod val="75000"/>
                  </a:schemeClr>
                </a:solidFill>
                <a:latin typeface="微软雅黑" panose="020B0503020204020204" pitchFamily="34" charset="-122"/>
                <a:ea typeface="微软雅黑" panose="020B0503020204020204" pitchFamily="34" charset="-122"/>
                <a:sym typeface="+mn-ea"/>
              </a:rPr>
              <a:t>不具备直接的商业判断能力</a:t>
            </a:r>
            <a:r>
              <a:rPr lang="zh-CN" altLang="en-US" sz="1400" dirty="0">
                <a:latin typeface="微软雅黑" panose="020B0503020204020204" pitchFamily="34" charset="-122"/>
                <a:ea typeface="微软雅黑" panose="020B0503020204020204" pitchFamily="34" charset="-122"/>
                <a:sym typeface="+mn-ea"/>
              </a:rPr>
              <a:t>，总体上难以对公司经营价值进行准确判断。</a:t>
            </a:r>
          </a:p>
          <a:p>
            <a:pPr>
              <a:buFont typeface="Wingdings" panose="05000000000000000000" charset="0"/>
              <a:buChar char="Ø"/>
            </a:pPr>
            <a:endParaRPr lang="zh-CN" altLang="en-US" sz="1400" dirty="0">
              <a:latin typeface="微软雅黑" panose="020B0503020204020204" pitchFamily="34" charset="-122"/>
              <a:ea typeface="微软雅黑" panose="020B0503020204020204" pitchFamily="34" charset="-122"/>
              <a:sym typeface="+mn-ea"/>
            </a:endParaRPr>
          </a:p>
          <a:p>
            <a:pPr>
              <a:buFont typeface="Wingdings" panose="05000000000000000000" charset="0"/>
              <a:buChar char="Ø"/>
            </a:pPr>
            <a:r>
              <a:rPr lang="zh-CN" altLang="en-US" sz="1400" dirty="0">
                <a:latin typeface="微软雅黑" panose="020B0503020204020204" pitchFamily="34" charset="-122"/>
                <a:ea typeface="微软雅黑" panose="020B0503020204020204" pitchFamily="34" charset="-122"/>
                <a:sym typeface="+mn-ea"/>
              </a:rPr>
              <a:t>法院的参与不符合预重整制度所蕴含的</a:t>
            </a:r>
            <a:r>
              <a:rPr lang="zh-CN" altLang="en-US" sz="1400" dirty="0">
                <a:solidFill>
                  <a:schemeClr val="accent6">
                    <a:lumMod val="75000"/>
                  </a:schemeClr>
                </a:solidFill>
                <a:latin typeface="微软雅黑" panose="020B0503020204020204" pitchFamily="34" charset="-122"/>
                <a:ea typeface="微软雅黑" panose="020B0503020204020204" pitchFamily="34" charset="-122"/>
                <a:sym typeface="+mn-ea"/>
              </a:rPr>
              <a:t>私利主体主导的谈判程序</a:t>
            </a:r>
            <a:r>
              <a:rPr lang="zh-CN" altLang="en-US" sz="1400" dirty="0">
                <a:latin typeface="微软雅黑" panose="020B0503020204020204" pitchFamily="34" charset="-122"/>
                <a:ea typeface="微软雅黑" panose="020B0503020204020204" pitchFamily="34" charset="-122"/>
                <a:sym typeface="+mn-ea"/>
              </a:rPr>
              <a:t>这一核心特征。</a:t>
            </a:r>
          </a:p>
          <a:p>
            <a:endParaRPr lang="zh-CN" altLang="en-US" sz="1400" dirty="0">
              <a:latin typeface="微软雅黑" panose="020B0503020204020204" pitchFamily="34" charset="-122"/>
              <a:ea typeface="微软雅黑" panose="020B0503020204020204" pitchFamily="34" charset="-122"/>
              <a:sym typeface="+mn-ea"/>
            </a:endParaRPr>
          </a:p>
          <a:p>
            <a:pPr fontAlgn="auto">
              <a:lnSpc>
                <a:spcPct val="150000"/>
              </a:lnSpc>
              <a:spcBef>
                <a:spcPts val="0"/>
              </a:spcBef>
              <a:buFont typeface="Wingdings" panose="05000000000000000000" charset="0"/>
              <a:buChar char="Ø"/>
            </a:pPr>
            <a:r>
              <a:rPr lang="zh-CN" altLang="en-US" sz="1400" dirty="0">
                <a:latin typeface="微软雅黑" panose="020B0503020204020204" pitchFamily="34" charset="-122"/>
                <a:ea typeface="微软雅黑" panose="020B0503020204020204" pitchFamily="34" charset="-122"/>
                <a:sym typeface="+mn-ea"/>
              </a:rPr>
              <a:t>若司法权完全介入预重整程序之中，由法院指定管理人并进行全面监督，预重整制度将变相成为</a:t>
            </a:r>
            <a:r>
              <a:rPr lang="zh-CN" altLang="en-US" sz="1400" dirty="0">
                <a:solidFill>
                  <a:schemeClr val="accent6">
                    <a:lumMod val="75000"/>
                  </a:schemeClr>
                </a:solidFill>
                <a:latin typeface="微软雅黑" panose="020B0503020204020204" pitchFamily="34" charset="-122"/>
                <a:ea typeface="微软雅黑" panose="020B0503020204020204" pitchFamily="34" charset="-122"/>
                <a:sym typeface="+mn-ea"/>
              </a:rPr>
              <a:t>重整制度的延长</a:t>
            </a:r>
            <a:r>
              <a:rPr lang="zh-CN" altLang="en-US" sz="1400" dirty="0">
                <a:latin typeface="微软雅黑" panose="020B0503020204020204" pitchFamily="34" charset="-122"/>
                <a:ea typeface="微软雅黑" panose="020B0503020204020204" pitchFamily="34" charset="-122"/>
                <a:sym typeface="+mn-ea"/>
              </a:rPr>
              <a:t>，预重整制度的本身的特有价值也将不复存在。</a:t>
            </a:r>
          </a:p>
          <a:p>
            <a:pPr fontAlgn="auto">
              <a:lnSpc>
                <a:spcPct val="150000"/>
              </a:lnSpc>
              <a:spcBef>
                <a:spcPts val="0"/>
              </a:spcBef>
            </a:pPr>
            <a:endParaRPr lang="zh-CN" altLang="en-US" sz="1400" dirty="0">
              <a:latin typeface="微软雅黑" panose="020B0503020204020204" pitchFamily="34" charset="-122"/>
              <a:ea typeface="微软雅黑" panose="020B0503020204020204" pitchFamily="34" charset="-122"/>
              <a:sym typeface="+mn-ea"/>
            </a:endParaRPr>
          </a:p>
          <a:p>
            <a:pPr fontAlgn="auto">
              <a:lnSpc>
                <a:spcPct val="150000"/>
              </a:lnSpc>
              <a:spcBef>
                <a:spcPts val="0"/>
              </a:spcBef>
              <a:buFont typeface="Wingdings" panose="05000000000000000000" charset="0"/>
              <a:buChar char="Ø"/>
            </a:pPr>
            <a:r>
              <a:rPr lang="zh-CN" altLang="en-US" sz="1400" dirty="0">
                <a:latin typeface="微软雅黑" panose="020B0503020204020204" pitchFamily="34" charset="-122"/>
                <a:ea typeface="微软雅黑" panose="020B0503020204020204" pitchFamily="34" charset="-122"/>
                <a:sym typeface="+mn-ea"/>
              </a:rPr>
              <a:t>法院提前介入可能使预重整沦为立案审查并</a:t>
            </a:r>
            <a:r>
              <a:rPr lang="zh-CN" altLang="en-US" sz="1400" dirty="0">
                <a:solidFill>
                  <a:schemeClr val="accent6">
                    <a:lumMod val="75000"/>
                  </a:schemeClr>
                </a:solidFill>
                <a:latin typeface="微软雅黑" panose="020B0503020204020204" pitchFamily="34" charset="-122"/>
                <a:ea typeface="微软雅黑" panose="020B0503020204020204" pitchFamily="34" charset="-122"/>
                <a:sym typeface="+mn-ea"/>
              </a:rPr>
              <a:t>变相拔高了重整制度的门槛</a:t>
            </a:r>
            <a:r>
              <a:rPr lang="zh-CN" altLang="en-US" sz="1400" dirty="0">
                <a:latin typeface="微软雅黑" panose="020B0503020204020204" pitchFamily="34" charset="-122"/>
                <a:ea typeface="微软雅黑" panose="020B0503020204020204" pitchFamily="34" charset="-122"/>
                <a:sym typeface="+mn-ea"/>
              </a:rPr>
              <a:t>，而困境企业因未进入重整程序其财产和营业无法获得破产法上的保护，也可能使其最终错失拯救时机。</a:t>
            </a:r>
          </a:p>
          <a:p>
            <a:pPr algn="l"/>
            <a:endParaRPr lang="zh-CN" altLang="en-US" sz="1800" dirty="0">
              <a:latin typeface="微软雅黑" panose="020B0503020204020204" pitchFamily="34" charset="-122"/>
              <a:ea typeface="微软雅黑" panose="020B0503020204020204" pitchFamily="34" charset="-122"/>
            </a:endParaRPr>
          </a:p>
          <a:p>
            <a:endParaRPr lang="zh-CN" altLang="en-US" sz="1800" b="1" dirty="0">
              <a:solidFill>
                <a:schemeClr val="accent6">
                  <a:lumMod val="75000"/>
                </a:schemeClr>
              </a:solidFill>
              <a:latin typeface="微软雅黑" panose="020B0503020204020204" pitchFamily="34" charset="-122"/>
              <a:ea typeface="微软雅黑" panose="020B0503020204020204" pitchFamily="34" charset="-122"/>
              <a:sym typeface="+mn-ea"/>
            </a:endParaRPr>
          </a:p>
          <a:p>
            <a:pPr marL="0" indent="0">
              <a:buNone/>
            </a:pPr>
            <a:endParaRPr lang="zh-CN" altLang="en-US" sz="1800" dirty="0">
              <a:latin typeface="微软雅黑" panose="020B0503020204020204" pitchFamily="34" charset="-122"/>
              <a:ea typeface="微软雅黑" panose="020B0503020204020204" pitchFamily="34" charset="-122"/>
              <a:sym typeface="+mn-ea"/>
            </a:endParaRPr>
          </a:p>
          <a:p>
            <a:pPr marL="0" indent="0">
              <a:buNone/>
            </a:pPr>
            <a:endParaRPr lang="zh-CN" altLang="en-US" sz="1800" dirty="0">
              <a:latin typeface="微软雅黑" panose="020B0503020204020204" pitchFamily="34" charset="-122"/>
              <a:ea typeface="微软雅黑" panose="020B0503020204020204" pitchFamily="34" charset="-122"/>
            </a:endParaRPr>
          </a:p>
          <a:p>
            <a:endParaRPr lang="zh-CN" altLang="en-US" sz="1800" dirty="0">
              <a:latin typeface="微软雅黑" panose="020B0503020204020204" pitchFamily="34" charset="-122"/>
              <a:ea typeface="微软雅黑" panose="020B0503020204020204" pitchFamily="34" charset="-122"/>
            </a:endParaRPr>
          </a:p>
        </p:txBody>
      </p:sp>
      <p:sp>
        <p:nvSpPr>
          <p:cNvPr id="4" name="TextBox 20"/>
          <p:cNvSpPr txBox="1"/>
          <p:nvPr/>
        </p:nvSpPr>
        <p:spPr>
          <a:xfrm>
            <a:off x="875080" y="1097472"/>
            <a:ext cx="7655963" cy="1373505"/>
          </a:xfrm>
          <a:prstGeom prst="rect">
            <a:avLst/>
          </a:prstGeom>
          <a:solidFill>
            <a:schemeClr val="bg1">
              <a:lumMod val="95000"/>
            </a:schemeClr>
          </a:solidFill>
        </p:spPr>
        <p:txBody>
          <a:bodyPr wrap="square" rtlCol="0">
            <a:spAutoFit/>
          </a:bodyPr>
          <a:lstStyle/>
          <a:p>
            <a:pPr>
              <a:lnSpc>
                <a:spcPts val="25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预重整法律制度的最大特色在于</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债务人企业向法院提出重整案件申请前，各方已经就债务人的再建达成相关的合意。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为了达成各方满意的重组协议，需要开展多轮协商并进行多方博弈，形成</a:t>
            </a:r>
            <a:r>
              <a:rPr lang="zh-CN" altLang="en-US" sz="1600" dirty="0">
                <a:solidFill>
                  <a:schemeClr val="accent6">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“谈判—妥协—再谈判—再妥协”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的互动格局，最终发掘出最优的重整方案，其中不可避免的涉及到大量的商业与市场判断。</a:t>
            </a:r>
          </a:p>
        </p:txBody>
      </p:sp>
      <p:sp>
        <p:nvSpPr>
          <p:cNvPr id="3" name="TextBox 2"/>
          <p:cNvSpPr txBox="1"/>
          <p:nvPr/>
        </p:nvSpPr>
        <p:spPr>
          <a:xfrm>
            <a:off x="611560" y="159635"/>
            <a:ext cx="4320480" cy="562783"/>
          </a:xfrm>
          <a:prstGeom prst="rect">
            <a:avLst/>
          </a:prstGeom>
          <a:noFill/>
        </p:spPr>
        <p:txBody>
          <a:bodyPr wrap="square"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3.</a:t>
            </a:r>
            <a:r>
              <a:rPr lang="zh-CN" altLang="en-US" b="1" dirty="0">
                <a:solidFill>
                  <a:srgbClr val="E46C0A"/>
                </a:solidFill>
                <a:latin typeface="微软雅黑" panose="020B0503020204020204" pitchFamily="34" charset="-122"/>
                <a:ea typeface="微软雅黑" panose="020B0503020204020204" pitchFamily="34" charset="-122"/>
              </a:rPr>
              <a:t>  法院宜处于消极地位</a:t>
            </a:r>
          </a:p>
        </p:txBody>
      </p:sp>
    </p:spTree>
    <p:extLst>
      <p:ext uri="{BB962C8B-B14F-4D97-AF65-F5344CB8AC3E}">
        <p14:creationId xmlns:p14="http://schemas.microsoft.com/office/powerpoint/2010/main" val="1537802259"/>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a:t>严格保密</a:t>
            </a:r>
          </a:p>
        </p:txBody>
      </p:sp>
      <p:sp>
        <p:nvSpPr>
          <p:cNvPr id="3" name="灯片编号占位符 2"/>
          <p:cNvSpPr>
            <a:spLocks noGrp="1"/>
          </p:cNvSpPr>
          <p:nvPr>
            <p:ph type="sldNum" sz="quarter" idx="12"/>
          </p:nvPr>
        </p:nvSpPr>
        <p:spPr/>
        <p:txBody>
          <a:bodyPr/>
          <a:lstStyle/>
          <a:p>
            <a:fld id="{FD30286B-7186-4059-AAE9-6923098463C9}" type="slidenum">
              <a:rPr lang="zh-CN" altLang="en-US" smtClean="0"/>
              <a:t>34</a:t>
            </a:fld>
            <a:endParaRPr lang="zh-CN" altLang="en-US"/>
          </a:p>
        </p:txBody>
      </p:sp>
      <p:sp>
        <p:nvSpPr>
          <p:cNvPr id="4" name="内容占位符 2"/>
          <p:cNvSpPr>
            <a:spLocks noGrp="1"/>
          </p:cNvSpPr>
          <p:nvPr/>
        </p:nvSpPr>
        <p:spPr>
          <a:xfrm>
            <a:off x="457200" y="581025"/>
            <a:ext cx="8229600" cy="5695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zh-CN" altLang="en-US" sz="2800" dirty="0">
              <a:sym typeface="+mn-ea"/>
            </a:endParaRPr>
          </a:p>
          <a:p>
            <a:pPr fontAlgn="auto">
              <a:lnSpc>
                <a:spcPct val="150000"/>
              </a:lnSpc>
              <a:spcBef>
                <a:spcPts val="0"/>
              </a:spcBef>
            </a:pPr>
            <a:r>
              <a:rPr lang="zh-CN" altLang="en-US" sz="2000" dirty="0">
                <a:latin typeface="微软雅黑" panose="020B0503020204020204" pitchFamily="34" charset="-122"/>
                <a:ea typeface="微软雅黑" panose="020B0503020204020204" pitchFamily="34" charset="-122"/>
              </a:rPr>
              <a:t>在预重整程序中，应让</a:t>
            </a:r>
            <a:r>
              <a:rPr lang="zh-CN" altLang="en-US" sz="2000" dirty="0">
                <a:solidFill>
                  <a:schemeClr val="accent6">
                    <a:lumMod val="75000"/>
                  </a:schemeClr>
                </a:solidFill>
                <a:latin typeface="微软雅黑" panose="020B0503020204020204" pitchFamily="34" charset="-122"/>
                <a:ea typeface="微软雅黑" panose="020B0503020204020204" pitchFamily="34" charset="-122"/>
              </a:rPr>
              <a:t>管理层</a:t>
            </a:r>
            <a:r>
              <a:rPr lang="zh-CN" altLang="en-US" sz="2000" dirty="0">
                <a:latin typeface="微软雅黑" panose="020B0503020204020204" pitchFamily="34" charset="-122"/>
                <a:ea typeface="微软雅黑" panose="020B0503020204020204" pitchFamily="34" charset="-122"/>
              </a:rPr>
              <a:t>根据企业再建的客观需要</a:t>
            </a:r>
            <a:r>
              <a:rPr lang="zh-CN" altLang="en-US" sz="2000" dirty="0">
                <a:solidFill>
                  <a:schemeClr val="accent6">
                    <a:lumMod val="75000"/>
                  </a:schemeClr>
                </a:solidFill>
                <a:latin typeface="微软雅黑" panose="020B0503020204020204" pitchFamily="34" charset="-122"/>
                <a:ea typeface="微软雅黑" panose="020B0503020204020204" pitchFamily="34" charset="-122"/>
              </a:rPr>
              <a:t>自由灵活</a:t>
            </a:r>
            <a:r>
              <a:rPr lang="zh-CN" altLang="en-US" sz="2000" dirty="0">
                <a:latin typeface="微软雅黑" panose="020B0503020204020204" pitchFamily="34" charset="-122"/>
                <a:ea typeface="微软雅黑" panose="020B0503020204020204" pitchFamily="34" charset="-122"/>
              </a:rPr>
              <a:t>地处置营业事务，与其他利益相关方展开</a:t>
            </a:r>
            <a:r>
              <a:rPr lang="zh-CN" altLang="en-US" sz="2000" dirty="0">
                <a:solidFill>
                  <a:schemeClr val="accent6">
                    <a:lumMod val="75000"/>
                  </a:schemeClr>
                </a:solidFill>
                <a:latin typeface="微软雅黑" panose="020B0503020204020204" pitchFamily="34" charset="-122"/>
                <a:ea typeface="微软雅黑" panose="020B0503020204020204" pitchFamily="34" charset="-122"/>
              </a:rPr>
              <a:t>充分的谈判</a:t>
            </a:r>
            <a:r>
              <a:rPr lang="zh-CN" altLang="en-US" sz="2000" dirty="0">
                <a:latin typeface="微软雅黑" panose="020B0503020204020204" pitchFamily="34" charset="-122"/>
                <a:ea typeface="微软雅黑" panose="020B0503020204020204" pitchFamily="34" charset="-122"/>
              </a:rPr>
              <a:t>，将重整程序给债务人企业及其交易相对人带来的不利影响降至更低，从而可以达成各方同意的利益安排。</a:t>
            </a:r>
          </a:p>
          <a:p>
            <a:pPr fontAlgn="auto">
              <a:lnSpc>
                <a:spcPct val="150000"/>
              </a:lnSpc>
              <a:spcBef>
                <a:spcPts val="0"/>
              </a:spcBef>
            </a:pPr>
            <a:endParaRPr lang="zh-CN" altLang="en-US" sz="2000" dirty="0">
              <a:latin typeface="微软雅黑" panose="020B0503020204020204" pitchFamily="34" charset="-122"/>
              <a:ea typeface="微软雅黑" panose="020B0503020204020204" pitchFamily="34" charset="-122"/>
            </a:endParaRPr>
          </a:p>
          <a:p>
            <a:pPr fontAlgn="auto">
              <a:lnSpc>
                <a:spcPct val="150000"/>
              </a:lnSpc>
              <a:spcBef>
                <a:spcPts val="0"/>
              </a:spcBef>
            </a:pPr>
            <a:r>
              <a:rPr lang="zh-CN" altLang="en-US" sz="2000" dirty="0">
                <a:latin typeface="微软雅黑" panose="020B0503020204020204" pitchFamily="34" charset="-122"/>
                <a:ea typeface="微软雅黑" panose="020B0503020204020204" pitchFamily="34" charset="-122"/>
              </a:rPr>
              <a:t>进入重整程序之后，由于债务人企业与利害关系人已经就其权利义务的安排、分配和调整取得共识、达成一致协议，基于</a:t>
            </a:r>
            <a:r>
              <a:rPr lang="zh-CN" altLang="en-US" sz="2000" dirty="0">
                <a:solidFill>
                  <a:schemeClr val="accent6">
                    <a:lumMod val="75000"/>
                  </a:schemeClr>
                </a:solidFill>
                <a:latin typeface="微软雅黑" panose="020B0503020204020204" pitchFamily="34" charset="-122"/>
                <a:ea typeface="微软雅黑" panose="020B0503020204020204" pitchFamily="34" charset="-122"/>
              </a:rPr>
              <a:t>私法自治和契约自由的原则和精神</a:t>
            </a:r>
            <a:r>
              <a:rPr lang="zh-CN" altLang="en-US" sz="2000" dirty="0">
                <a:latin typeface="微软雅黑" panose="020B0503020204020204" pitchFamily="34" charset="-122"/>
                <a:ea typeface="微软雅黑" panose="020B0503020204020204" pitchFamily="34" charset="-122"/>
              </a:rPr>
              <a:t>，法院在原则上应当</a:t>
            </a:r>
            <a:r>
              <a:rPr lang="zh-CN" altLang="en-US" sz="2000" dirty="0">
                <a:solidFill>
                  <a:schemeClr val="accent6">
                    <a:lumMod val="75000"/>
                  </a:schemeClr>
                </a:solidFill>
                <a:latin typeface="微软雅黑" panose="020B0503020204020204" pitchFamily="34" charset="-122"/>
                <a:ea typeface="微软雅黑" panose="020B0503020204020204" pitchFamily="34" charset="-122"/>
              </a:rPr>
              <a:t>充分尊重</a:t>
            </a:r>
            <a:r>
              <a:rPr lang="zh-CN" altLang="en-US" sz="2000" dirty="0">
                <a:latin typeface="微软雅黑" panose="020B0503020204020204" pitchFamily="34" charset="-122"/>
                <a:ea typeface="微软雅黑" panose="020B0503020204020204" pitchFamily="34" charset="-122"/>
              </a:rPr>
              <a:t>当事人之间达成的重整协议。</a:t>
            </a:r>
          </a:p>
        </p:txBody>
      </p:sp>
      <p:sp>
        <p:nvSpPr>
          <p:cNvPr id="7" name="TextBox 2">
            <a:extLst>
              <a:ext uri="{FF2B5EF4-FFF2-40B4-BE49-F238E27FC236}">
                <a16:creationId xmlns:a16="http://schemas.microsoft.com/office/drawing/2014/main" id="{B5508EE5-10F0-459A-B6A7-0D022C9E4EA6}"/>
              </a:ext>
            </a:extLst>
          </p:cNvPr>
          <p:cNvSpPr txBox="1"/>
          <p:nvPr/>
        </p:nvSpPr>
        <p:spPr>
          <a:xfrm>
            <a:off x="611560" y="159635"/>
            <a:ext cx="4320480" cy="562783"/>
          </a:xfrm>
          <a:prstGeom prst="rect">
            <a:avLst/>
          </a:prstGeom>
          <a:noFill/>
        </p:spPr>
        <p:txBody>
          <a:bodyPr wrap="square" rtlCol="0">
            <a:spAutoFit/>
          </a:bodyPr>
          <a:lstStyle/>
          <a:p>
            <a:pPr>
              <a:lnSpc>
                <a:spcPct val="200000"/>
              </a:lnSpc>
            </a:pPr>
            <a:r>
              <a:rPr lang="en-US" altLang="zh-CN" b="1" dirty="0">
                <a:solidFill>
                  <a:srgbClr val="E46C0A"/>
                </a:solidFill>
                <a:latin typeface="微软雅黑" panose="020B0503020204020204" pitchFamily="34" charset="-122"/>
                <a:ea typeface="微软雅黑" panose="020B0503020204020204" pitchFamily="34" charset="-122"/>
              </a:rPr>
              <a:t>3.</a:t>
            </a:r>
            <a:r>
              <a:rPr lang="zh-CN" altLang="en-US" b="1" dirty="0">
                <a:solidFill>
                  <a:srgbClr val="E46C0A"/>
                </a:solidFill>
                <a:latin typeface="微软雅黑" panose="020B0503020204020204" pitchFamily="34" charset="-122"/>
                <a:ea typeface="微软雅黑" panose="020B0503020204020204" pitchFamily="34" charset="-122"/>
              </a:rPr>
              <a:t>  法院宜处于消极地位</a:t>
            </a:r>
          </a:p>
        </p:txBody>
      </p:sp>
    </p:spTree>
    <p:extLst>
      <p:ext uri="{BB962C8B-B14F-4D97-AF65-F5344CB8AC3E}">
        <p14:creationId xmlns:p14="http://schemas.microsoft.com/office/powerpoint/2010/main" val="4159927083"/>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330260"/>
            <a:ext cx="1824204" cy="2215991"/>
          </a:xfrm>
          <a:prstGeom prst="rect">
            <a:avLst/>
          </a:prstGeom>
        </p:spPr>
      </p:pic>
      <p:sp>
        <p:nvSpPr>
          <p:cNvPr id="3" name="TextBox 2"/>
          <p:cNvSpPr txBox="1"/>
          <p:nvPr/>
        </p:nvSpPr>
        <p:spPr>
          <a:xfrm>
            <a:off x="2411760" y="159383"/>
            <a:ext cx="6357458" cy="3053593"/>
          </a:xfrm>
          <a:prstGeom prst="rect">
            <a:avLst/>
          </a:prstGeom>
          <a:noFill/>
        </p:spPr>
        <p:txBody>
          <a:bodyPr wrap="square" rtlCol="0">
            <a:spAutoFit/>
          </a:bodyPr>
          <a:lstStyle/>
          <a:p>
            <a:pPr>
              <a:lnSpc>
                <a:spcPct val="150000"/>
              </a:lnSpc>
            </a:pPr>
            <a:r>
              <a:rPr lang="zh-CN" altLang="en-US" sz="2000" b="1" dirty="0">
                <a:solidFill>
                  <a:srgbClr val="000000"/>
                </a:solidFill>
                <a:latin typeface="华文楷体" pitchFamily="2" charset="-122"/>
                <a:ea typeface="华文楷体" pitchFamily="2" charset="-122"/>
              </a:rPr>
              <a:t>许胜锋，</a:t>
            </a:r>
            <a:r>
              <a:rPr lang="zh-CN" altLang="zh-CN" dirty="0">
                <a:solidFill>
                  <a:srgbClr val="000000"/>
                </a:solidFill>
                <a:latin typeface="华文楷体" pitchFamily="2" charset="-122"/>
                <a:ea typeface="华文楷体" pitchFamily="2" charset="-122"/>
              </a:rPr>
              <a:t>吉林大学法学博士，</a:t>
            </a:r>
            <a:endParaRPr lang="en-US" altLang="zh-CN" dirty="0">
              <a:solidFill>
                <a:srgbClr val="000000"/>
              </a:solidFill>
              <a:latin typeface="华文楷体" pitchFamily="2" charset="-122"/>
              <a:ea typeface="华文楷体" pitchFamily="2" charset="-122"/>
            </a:endParaRPr>
          </a:p>
          <a:p>
            <a:pPr>
              <a:lnSpc>
                <a:spcPct val="150000"/>
              </a:lnSpc>
            </a:pPr>
            <a:r>
              <a:rPr lang="zh-CN" altLang="zh-CN" dirty="0">
                <a:solidFill>
                  <a:srgbClr val="E46C0A"/>
                </a:solidFill>
                <a:latin typeface="华文楷体" pitchFamily="2" charset="-122"/>
                <a:ea typeface="华文楷体" pitchFamily="2" charset="-122"/>
              </a:rPr>
              <a:t>现为北京市中伦律师事务所合伙人、破产业务负责人</a:t>
            </a:r>
            <a:r>
              <a:rPr lang="zh-CN" altLang="en-US" dirty="0">
                <a:solidFill>
                  <a:srgbClr val="E46C0A"/>
                </a:solidFill>
                <a:latin typeface="华文楷体" pitchFamily="2" charset="-122"/>
                <a:ea typeface="华文楷体" pitchFamily="2" charset="-122"/>
              </a:rPr>
              <a:t>；</a:t>
            </a:r>
            <a:endParaRPr lang="en-US" altLang="zh-CN" dirty="0">
              <a:solidFill>
                <a:srgbClr val="E46C0A"/>
              </a:solidFill>
              <a:latin typeface="华文楷体" pitchFamily="2" charset="-122"/>
              <a:ea typeface="华文楷体" pitchFamily="2" charset="-122"/>
            </a:endParaRPr>
          </a:p>
          <a:p>
            <a:pPr>
              <a:lnSpc>
                <a:spcPct val="150000"/>
              </a:lnSpc>
            </a:pPr>
            <a:r>
              <a:rPr lang="zh-CN" altLang="zh-CN" dirty="0">
                <a:latin typeface="华文楷体" pitchFamily="2" charset="-122"/>
                <a:ea typeface="华文楷体" pitchFamily="2" charset="-122"/>
              </a:rPr>
              <a:t>兼任中国人民大学破产法研究中心高级研究员、广东律师专家库破产</a:t>
            </a:r>
            <a:r>
              <a:rPr lang="en-US" altLang="zh-CN" dirty="0">
                <a:latin typeface="华文楷体" pitchFamily="2" charset="-122"/>
                <a:ea typeface="华文楷体" pitchFamily="2" charset="-122"/>
              </a:rPr>
              <a:t>/</a:t>
            </a:r>
            <a:r>
              <a:rPr lang="zh-CN" altLang="zh-CN" dirty="0">
                <a:latin typeface="华文楷体" pitchFamily="2" charset="-122"/>
                <a:ea typeface="华文楷体" pitchFamily="2" charset="-122"/>
              </a:rPr>
              <a:t>并购与重组专家、</a:t>
            </a:r>
            <a:r>
              <a:rPr lang="zh-CN" altLang="en-US" dirty="0">
                <a:latin typeface="华文楷体" pitchFamily="2" charset="-122"/>
                <a:ea typeface="华文楷体" pitchFamily="2" charset="-122"/>
              </a:rPr>
              <a:t>北京市破产法学会副会长、</a:t>
            </a:r>
            <a:r>
              <a:rPr lang="zh-CN" altLang="zh-CN" dirty="0">
                <a:latin typeface="华文楷体" pitchFamily="2" charset="-122"/>
                <a:ea typeface="华文楷体" pitchFamily="2" charset="-122"/>
              </a:rPr>
              <a:t>深圳市企业破产学会副会长、深圳</a:t>
            </a:r>
            <a:r>
              <a:rPr lang="zh-CN" altLang="en-US" dirty="0">
                <a:latin typeface="华文楷体" pitchFamily="2" charset="-122"/>
                <a:ea typeface="华文楷体" pitchFamily="2" charset="-122"/>
              </a:rPr>
              <a:t>国际</a:t>
            </a:r>
            <a:r>
              <a:rPr lang="zh-CN" altLang="zh-CN" dirty="0">
                <a:latin typeface="华文楷体" pitchFamily="2" charset="-122"/>
                <a:ea typeface="华文楷体" pitchFamily="2" charset="-122"/>
              </a:rPr>
              <a:t>仲裁委员会仲裁员</a:t>
            </a:r>
            <a:r>
              <a:rPr lang="zh-CN" altLang="en-US" dirty="0">
                <a:latin typeface="华文楷体" pitchFamily="2" charset="-122"/>
                <a:ea typeface="华文楷体" pitchFamily="2" charset="-122"/>
              </a:rPr>
              <a:t>；</a:t>
            </a:r>
            <a:endParaRPr lang="en-US" altLang="zh-CN" dirty="0">
              <a:latin typeface="华文楷体" pitchFamily="2" charset="-122"/>
              <a:ea typeface="华文楷体" pitchFamily="2" charset="-122"/>
            </a:endParaRPr>
          </a:p>
          <a:p>
            <a:pPr>
              <a:lnSpc>
                <a:spcPct val="150000"/>
              </a:lnSpc>
            </a:pPr>
            <a:r>
              <a:rPr lang="zh-CN" altLang="zh-CN" dirty="0">
                <a:latin typeface="华文楷体" pitchFamily="2" charset="-122"/>
                <a:ea typeface="华文楷体" pitchFamily="2" charset="-122"/>
              </a:rPr>
              <a:t>国际权威法律评价机构</a:t>
            </a:r>
            <a:r>
              <a:rPr lang="en-US" altLang="zh-CN" dirty="0">
                <a:latin typeface="华文楷体" pitchFamily="2" charset="-122"/>
                <a:ea typeface="华文楷体" pitchFamily="2" charset="-122"/>
              </a:rPr>
              <a:t>Chambers &amp; Partners</a:t>
            </a:r>
            <a:r>
              <a:rPr lang="zh-CN" altLang="zh-CN" dirty="0">
                <a:latin typeface="华文楷体" pitchFamily="2" charset="-122"/>
                <a:ea typeface="华文楷体" pitchFamily="2" charset="-122"/>
              </a:rPr>
              <a:t>“钱伯斯亚太”破产重组领域第一级别领军律师</a:t>
            </a:r>
            <a:r>
              <a:rPr lang="zh-CN" altLang="en-US" dirty="0">
                <a:latin typeface="华文楷体" pitchFamily="2" charset="-122"/>
                <a:ea typeface="华文楷体" pitchFamily="2" charset="-122"/>
              </a:rPr>
              <a:t>。</a:t>
            </a:r>
            <a:endParaRPr lang="en-US" altLang="zh-CN" sz="1700" dirty="0">
              <a:latin typeface="华文楷体" pitchFamily="2" charset="-122"/>
              <a:ea typeface="华文楷体" pitchFamily="2" charset="-122"/>
            </a:endParaRPr>
          </a:p>
        </p:txBody>
      </p:sp>
      <p:sp>
        <p:nvSpPr>
          <p:cNvPr id="5" name="Rectangle 3"/>
          <p:cNvSpPr txBox="1">
            <a:spLocks noChangeArrowheads="1"/>
          </p:cNvSpPr>
          <p:nvPr/>
        </p:nvSpPr>
        <p:spPr bwMode="auto">
          <a:xfrm>
            <a:off x="251520" y="3212976"/>
            <a:ext cx="8532948" cy="2322909"/>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dk1"/>
                </a:solidFill>
                <a:latin typeface="+mn-lt"/>
                <a:ea typeface="+mn-ea"/>
                <a:cs typeface="+mn-cs"/>
              </a:defRPr>
            </a:lvl1pPr>
            <a:lvl2pPr marL="742950" indent="-285750" algn="l" rtl="0" eaLnBrk="0" fontAlgn="base" hangingPunct="0">
              <a:spcBef>
                <a:spcPct val="20000"/>
              </a:spcBef>
              <a:spcAft>
                <a:spcPct val="0"/>
              </a:spcAft>
              <a:buChar char="–"/>
              <a:defRPr sz="2800">
                <a:solidFill>
                  <a:schemeClr val="dk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dk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dk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dk1"/>
                </a:solidFill>
                <a:latin typeface="+mn-lt"/>
                <a:ea typeface="+mn-ea"/>
                <a:cs typeface="+mn-cs"/>
              </a:defRPr>
            </a:lvl5pPr>
            <a:lvl6pPr marL="2514600" indent="-228600" algn="l" rtl="0" fontAlgn="base">
              <a:spcBef>
                <a:spcPct val="20000"/>
              </a:spcBef>
              <a:spcAft>
                <a:spcPct val="0"/>
              </a:spcAft>
              <a:buChar char="»"/>
              <a:defRPr sz="2000">
                <a:solidFill>
                  <a:schemeClr val="dk1"/>
                </a:solidFill>
                <a:latin typeface="+mn-lt"/>
                <a:ea typeface="+mn-ea"/>
                <a:cs typeface="+mn-cs"/>
              </a:defRPr>
            </a:lvl6pPr>
            <a:lvl7pPr marL="2971800" indent="-228600" algn="l" rtl="0" fontAlgn="base">
              <a:spcBef>
                <a:spcPct val="20000"/>
              </a:spcBef>
              <a:spcAft>
                <a:spcPct val="0"/>
              </a:spcAft>
              <a:buChar char="»"/>
              <a:defRPr sz="2000">
                <a:solidFill>
                  <a:schemeClr val="dk1"/>
                </a:solidFill>
                <a:latin typeface="+mn-lt"/>
                <a:ea typeface="+mn-ea"/>
                <a:cs typeface="+mn-cs"/>
              </a:defRPr>
            </a:lvl7pPr>
            <a:lvl8pPr marL="3429000" indent="-228600" algn="l" rtl="0" fontAlgn="base">
              <a:spcBef>
                <a:spcPct val="20000"/>
              </a:spcBef>
              <a:spcAft>
                <a:spcPct val="0"/>
              </a:spcAft>
              <a:buChar char="»"/>
              <a:defRPr sz="2000">
                <a:solidFill>
                  <a:schemeClr val="dk1"/>
                </a:solidFill>
                <a:latin typeface="+mn-lt"/>
                <a:ea typeface="+mn-ea"/>
                <a:cs typeface="+mn-cs"/>
              </a:defRPr>
            </a:lvl8pPr>
            <a:lvl9pPr marL="3886200" indent="-228600" algn="l" rtl="0" fontAlgn="base">
              <a:spcBef>
                <a:spcPct val="20000"/>
              </a:spcBef>
              <a:spcAft>
                <a:spcPct val="0"/>
              </a:spcAft>
              <a:buChar char="»"/>
              <a:defRPr sz="2000">
                <a:solidFill>
                  <a:schemeClr val="dk1"/>
                </a:solidFill>
                <a:latin typeface="+mn-lt"/>
                <a:ea typeface="+mn-ea"/>
                <a:cs typeface="+mn-cs"/>
              </a:defRPr>
            </a:lvl9pPr>
          </a:lstStyle>
          <a:p>
            <a:pPr algn="just">
              <a:buFont typeface="Wingdings" pitchFamily="2" charset="2"/>
              <a:buChar char="u"/>
            </a:pPr>
            <a:r>
              <a:rPr lang="zh-CN" altLang="zh-CN" sz="1800" dirty="0">
                <a:solidFill>
                  <a:srgbClr val="000000"/>
                </a:solidFill>
                <a:latin typeface="华文楷体" pitchFamily="2" charset="-122"/>
                <a:ea typeface="华文楷体" pitchFamily="2" charset="-122"/>
              </a:rPr>
              <a:t>长期专注于破产业务领域，并</a:t>
            </a:r>
            <a:r>
              <a:rPr lang="zh-CN" altLang="zh-CN" sz="1800" dirty="0">
                <a:solidFill>
                  <a:schemeClr val="tx1"/>
                </a:solidFill>
                <a:latin typeface="华文楷体" pitchFamily="2" charset="-122"/>
                <a:ea typeface="华文楷体" pitchFamily="2" charset="-122"/>
              </a:rPr>
              <a:t>牵头主办过多起具有全国影响力的重大复杂破产案件。</a:t>
            </a:r>
            <a:r>
              <a:rPr lang="zh-CN" altLang="zh-CN" sz="1800" dirty="0">
                <a:solidFill>
                  <a:srgbClr val="000000"/>
                </a:solidFill>
                <a:latin typeface="华文楷体" pitchFamily="2" charset="-122"/>
                <a:ea typeface="华文楷体" pitchFamily="2" charset="-122"/>
              </a:rPr>
              <a:t>代表性案例包括：汉唐证券、闽发证券、大连</a:t>
            </a:r>
            <a:r>
              <a:rPr lang="en-US" altLang="zh-CN" sz="1800" dirty="0">
                <a:solidFill>
                  <a:srgbClr val="000000"/>
                </a:solidFill>
                <a:latin typeface="华文楷体" pitchFamily="2" charset="-122"/>
                <a:ea typeface="华文楷体" pitchFamily="2" charset="-122"/>
              </a:rPr>
              <a:t>STX</a:t>
            </a:r>
            <a:r>
              <a:rPr lang="zh-CN" altLang="zh-CN" sz="1800" dirty="0">
                <a:solidFill>
                  <a:srgbClr val="000000"/>
                </a:solidFill>
                <a:latin typeface="华文楷体" pitchFamily="2" charset="-122"/>
                <a:ea typeface="华文楷体" pitchFamily="2" charset="-122"/>
              </a:rPr>
              <a:t>造船系列公司等破产清算案件，中核钛白、盛润股份、中科健、深中华等</a:t>
            </a:r>
            <a:r>
              <a:rPr lang="en-US" altLang="zh-CN" sz="1800" dirty="0">
                <a:solidFill>
                  <a:srgbClr val="000000"/>
                </a:solidFill>
                <a:latin typeface="华文楷体" pitchFamily="2" charset="-122"/>
                <a:ea typeface="华文楷体" pitchFamily="2" charset="-122"/>
              </a:rPr>
              <a:t>A</a:t>
            </a:r>
            <a:r>
              <a:rPr lang="zh-CN" altLang="zh-CN" sz="1800" dirty="0">
                <a:solidFill>
                  <a:srgbClr val="000000"/>
                </a:solidFill>
                <a:latin typeface="华文楷体" pitchFamily="2" charset="-122"/>
                <a:ea typeface="华文楷体" pitchFamily="2" charset="-122"/>
              </a:rPr>
              <a:t>股上市公司、福建诺奇股份（</a:t>
            </a:r>
            <a:r>
              <a:rPr lang="en-US" altLang="zh-CN" sz="1800" dirty="0">
                <a:solidFill>
                  <a:srgbClr val="000000"/>
                </a:solidFill>
                <a:latin typeface="华文楷体" pitchFamily="2" charset="-122"/>
                <a:ea typeface="华文楷体" pitchFamily="2" charset="-122"/>
              </a:rPr>
              <a:t>H</a:t>
            </a:r>
            <a:r>
              <a:rPr lang="zh-CN" altLang="zh-CN" sz="1800" dirty="0">
                <a:solidFill>
                  <a:srgbClr val="000000"/>
                </a:solidFill>
                <a:latin typeface="华文楷体" pitchFamily="2" charset="-122"/>
                <a:ea typeface="华文楷体" pitchFamily="2" charset="-122"/>
              </a:rPr>
              <a:t>股上市公司）、</a:t>
            </a:r>
            <a:r>
              <a:rPr lang="zh-CN" altLang="en-US" sz="1800" dirty="0">
                <a:solidFill>
                  <a:srgbClr val="000000"/>
                </a:solidFill>
                <a:latin typeface="华文楷体" pitchFamily="2" charset="-122"/>
                <a:ea typeface="华文楷体" pitchFamily="2" charset="-122"/>
              </a:rPr>
              <a:t>辽宁辉山乳业系列公司、</a:t>
            </a:r>
            <a:r>
              <a:rPr lang="zh-CN" altLang="zh-CN" sz="1800" dirty="0">
                <a:solidFill>
                  <a:srgbClr val="000000"/>
                </a:solidFill>
                <a:latin typeface="华文楷体" pitchFamily="2" charset="-122"/>
                <a:ea typeface="华文楷体" pitchFamily="2" charset="-122"/>
              </a:rPr>
              <a:t>安溪铁观音集团等重整案件。许律师团队担任管理人成员的中核钛白重整案与担任债务人自行管理法律顾问的中华自行车重整案等</a:t>
            </a:r>
            <a:r>
              <a:rPr lang="zh-CN" altLang="zh-CN" sz="1800" b="1" dirty="0">
                <a:solidFill>
                  <a:srgbClr val="FF6600"/>
                </a:solidFill>
                <a:latin typeface="华文楷体" pitchFamily="2" charset="-122"/>
                <a:ea typeface="华文楷体" pitchFamily="2" charset="-122"/>
              </a:rPr>
              <a:t>四起案例入选</a:t>
            </a:r>
            <a:r>
              <a:rPr lang="zh-CN" altLang="zh-CN" sz="1800" dirty="0">
                <a:solidFill>
                  <a:schemeClr val="tx1"/>
                </a:solidFill>
                <a:latin typeface="华文楷体" pitchFamily="2" charset="-122"/>
                <a:ea typeface="华文楷体" pitchFamily="2" charset="-122"/>
              </a:rPr>
              <a:t>最高人民法院</a:t>
            </a:r>
            <a:r>
              <a:rPr lang="zh-CN" altLang="en-US" sz="1800" b="1" dirty="0">
                <a:solidFill>
                  <a:srgbClr val="FF6600"/>
                </a:solidFill>
                <a:latin typeface="华文楷体" pitchFamily="2" charset="-122"/>
                <a:ea typeface="华文楷体" pitchFamily="2" charset="-122"/>
              </a:rPr>
              <a:t>第一批“十大典型破产案例”</a:t>
            </a:r>
            <a:r>
              <a:rPr lang="zh-CN" altLang="en-US" sz="1800" dirty="0">
                <a:solidFill>
                  <a:schemeClr val="tx1"/>
                </a:solidFill>
                <a:latin typeface="华文楷体" pitchFamily="2" charset="-122"/>
                <a:ea typeface="华文楷体" pitchFamily="2" charset="-122"/>
              </a:rPr>
              <a:t>（</a:t>
            </a:r>
            <a:r>
              <a:rPr lang="en-US" altLang="zh-CN" sz="1800" dirty="0">
                <a:solidFill>
                  <a:schemeClr val="tx1"/>
                </a:solidFill>
                <a:latin typeface="华文楷体" pitchFamily="2" charset="-122"/>
                <a:ea typeface="华文楷体" pitchFamily="2" charset="-122"/>
              </a:rPr>
              <a:t>2016</a:t>
            </a:r>
            <a:r>
              <a:rPr lang="zh-CN" altLang="en-US" sz="1800" dirty="0">
                <a:solidFill>
                  <a:schemeClr val="tx1"/>
                </a:solidFill>
                <a:latin typeface="华文楷体" pitchFamily="2" charset="-122"/>
                <a:ea typeface="华文楷体" pitchFamily="2" charset="-122"/>
              </a:rPr>
              <a:t>年） ，担任管理人成员的</a:t>
            </a:r>
            <a:r>
              <a:rPr lang="zh-CN" altLang="en-US" sz="1800" b="1" dirty="0">
                <a:solidFill>
                  <a:srgbClr val="FF6600"/>
                </a:solidFill>
                <a:latin typeface="华文楷体" pitchFamily="2" charset="-122"/>
                <a:ea typeface="华文楷体" pitchFamily="2" charset="-122"/>
              </a:rPr>
              <a:t>安溪铁观音暨安溪茶厂重整案入选</a:t>
            </a:r>
            <a:r>
              <a:rPr lang="zh-CN" altLang="en-US" sz="1800" dirty="0">
                <a:solidFill>
                  <a:schemeClr val="tx1"/>
                </a:solidFill>
                <a:latin typeface="华文楷体" pitchFamily="2" charset="-122"/>
                <a:ea typeface="华文楷体" pitchFamily="2" charset="-122"/>
              </a:rPr>
              <a:t>最高人民法院</a:t>
            </a:r>
            <a:r>
              <a:rPr lang="zh-CN" altLang="en-US" sz="1800" b="1" dirty="0">
                <a:solidFill>
                  <a:srgbClr val="FF6600"/>
                </a:solidFill>
                <a:latin typeface="华文楷体" pitchFamily="2" charset="-122"/>
                <a:ea typeface="华文楷体" pitchFamily="2" charset="-122"/>
              </a:rPr>
              <a:t>第二批“十大典型破产案例”</a:t>
            </a:r>
            <a:r>
              <a:rPr lang="zh-CN" altLang="en-US" sz="1800" dirty="0">
                <a:solidFill>
                  <a:schemeClr val="tx1"/>
                </a:solidFill>
                <a:latin typeface="华文楷体" pitchFamily="2" charset="-122"/>
                <a:ea typeface="华文楷体" pitchFamily="2" charset="-122"/>
              </a:rPr>
              <a:t>（</a:t>
            </a:r>
            <a:r>
              <a:rPr lang="en-US" altLang="zh-CN" sz="1800" dirty="0">
                <a:solidFill>
                  <a:schemeClr val="tx1"/>
                </a:solidFill>
                <a:latin typeface="华文楷体" pitchFamily="2" charset="-122"/>
                <a:ea typeface="华文楷体" pitchFamily="2" charset="-122"/>
              </a:rPr>
              <a:t>2018</a:t>
            </a:r>
            <a:r>
              <a:rPr lang="zh-CN" altLang="en-US" sz="1800" dirty="0">
                <a:solidFill>
                  <a:schemeClr val="tx1"/>
                </a:solidFill>
                <a:latin typeface="华文楷体" pitchFamily="2" charset="-122"/>
                <a:ea typeface="华文楷体" pitchFamily="2" charset="-122"/>
              </a:rPr>
              <a:t>年）</a:t>
            </a:r>
            <a:r>
              <a:rPr lang="zh-CN" altLang="zh-CN" sz="1800" dirty="0">
                <a:solidFill>
                  <a:schemeClr val="tx1"/>
                </a:solidFill>
                <a:latin typeface="华文楷体" pitchFamily="2" charset="-122"/>
                <a:ea typeface="华文楷体" pitchFamily="2" charset="-122"/>
              </a:rPr>
              <a:t>。</a:t>
            </a:r>
            <a:r>
              <a:rPr lang="en-US" altLang="zh-CN" sz="1800" dirty="0">
                <a:solidFill>
                  <a:srgbClr val="000000"/>
                </a:solidFill>
                <a:latin typeface="华文楷体" pitchFamily="2" charset="-122"/>
                <a:ea typeface="华文楷体" pitchFamily="2" charset="-122"/>
              </a:rPr>
              <a:t>   </a:t>
            </a:r>
          </a:p>
          <a:p>
            <a:pPr algn="just">
              <a:buFont typeface="Wingdings" pitchFamily="2" charset="2"/>
              <a:buChar char="u"/>
            </a:pPr>
            <a:endParaRPr lang="en-US" altLang="zh-CN" sz="1800" dirty="0">
              <a:solidFill>
                <a:srgbClr val="000000"/>
              </a:solidFill>
              <a:latin typeface="华文楷体" pitchFamily="2" charset="-122"/>
              <a:ea typeface="华文楷体" pitchFamily="2" charset="-122"/>
            </a:endParaRPr>
          </a:p>
          <a:p>
            <a:pPr>
              <a:buFont typeface="Wingdings" pitchFamily="2" charset="2"/>
              <a:buChar char="u"/>
            </a:pPr>
            <a:endParaRPr lang="en-US" altLang="zh-CN" sz="1700" dirty="0">
              <a:solidFill>
                <a:srgbClr val="000000"/>
              </a:solidFill>
              <a:latin typeface="华文楷体" pitchFamily="2" charset="-122"/>
              <a:ea typeface="华文楷体" pitchFamily="2" charset="-122"/>
            </a:endParaRPr>
          </a:p>
        </p:txBody>
      </p:sp>
      <p:sp>
        <p:nvSpPr>
          <p:cNvPr id="7" name="Rectangle 3"/>
          <p:cNvSpPr txBox="1">
            <a:spLocks noChangeArrowheads="1"/>
          </p:cNvSpPr>
          <p:nvPr/>
        </p:nvSpPr>
        <p:spPr bwMode="auto">
          <a:xfrm>
            <a:off x="245837" y="5522720"/>
            <a:ext cx="8523381" cy="1244051"/>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dk1"/>
                </a:solidFill>
                <a:latin typeface="+mn-lt"/>
                <a:ea typeface="+mn-ea"/>
                <a:cs typeface="+mn-cs"/>
              </a:defRPr>
            </a:lvl1pPr>
            <a:lvl2pPr marL="742950" indent="-285750" algn="l" rtl="0" eaLnBrk="0" fontAlgn="base" hangingPunct="0">
              <a:spcBef>
                <a:spcPct val="20000"/>
              </a:spcBef>
              <a:spcAft>
                <a:spcPct val="0"/>
              </a:spcAft>
              <a:buChar char="–"/>
              <a:defRPr sz="2800">
                <a:solidFill>
                  <a:schemeClr val="dk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dk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dk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dk1"/>
                </a:solidFill>
                <a:latin typeface="+mn-lt"/>
                <a:ea typeface="+mn-ea"/>
                <a:cs typeface="+mn-cs"/>
              </a:defRPr>
            </a:lvl5pPr>
            <a:lvl6pPr marL="2514600" indent="-228600" algn="l" rtl="0" fontAlgn="base">
              <a:spcBef>
                <a:spcPct val="20000"/>
              </a:spcBef>
              <a:spcAft>
                <a:spcPct val="0"/>
              </a:spcAft>
              <a:buChar char="»"/>
              <a:defRPr sz="2000">
                <a:solidFill>
                  <a:schemeClr val="dk1"/>
                </a:solidFill>
                <a:latin typeface="+mn-lt"/>
                <a:ea typeface="+mn-ea"/>
                <a:cs typeface="+mn-cs"/>
              </a:defRPr>
            </a:lvl6pPr>
            <a:lvl7pPr marL="2971800" indent="-228600" algn="l" rtl="0" fontAlgn="base">
              <a:spcBef>
                <a:spcPct val="20000"/>
              </a:spcBef>
              <a:spcAft>
                <a:spcPct val="0"/>
              </a:spcAft>
              <a:buChar char="»"/>
              <a:defRPr sz="2000">
                <a:solidFill>
                  <a:schemeClr val="dk1"/>
                </a:solidFill>
                <a:latin typeface="+mn-lt"/>
                <a:ea typeface="+mn-ea"/>
                <a:cs typeface="+mn-cs"/>
              </a:defRPr>
            </a:lvl7pPr>
            <a:lvl8pPr marL="3429000" indent="-228600" algn="l" rtl="0" fontAlgn="base">
              <a:spcBef>
                <a:spcPct val="20000"/>
              </a:spcBef>
              <a:spcAft>
                <a:spcPct val="0"/>
              </a:spcAft>
              <a:buChar char="»"/>
              <a:defRPr sz="2000">
                <a:solidFill>
                  <a:schemeClr val="dk1"/>
                </a:solidFill>
                <a:latin typeface="+mn-lt"/>
                <a:ea typeface="+mn-ea"/>
                <a:cs typeface="+mn-cs"/>
              </a:defRPr>
            </a:lvl8pPr>
            <a:lvl9pPr marL="3886200" indent="-228600" algn="l" rtl="0" fontAlgn="base">
              <a:spcBef>
                <a:spcPct val="20000"/>
              </a:spcBef>
              <a:spcAft>
                <a:spcPct val="0"/>
              </a:spcAft>
              <a:buChar char="»"/>
              <a:defRPr sz="2000">
                <a:solidFill>
                  <a:schemeClr val="dk1"/>
                </a:solidFill>
                <a:latin typeface="+mn-lt"/>
                <a:ea typeface="+mn-ea"/>
                <a:cs typeface="+mn-cs"/>
              </a:defRPr>
            </a:lvl9pPr>
          </a:lstStyle>
          <a:p>
            <a:pPr algn="just">
              <a:buFont typeface="Wingdings" pitchFamily="2" charset="2"/>
              <a:buChar char="u"/>
            </a:pPr>
            <a:r>
              <a:rPr lang="zh-CN" altLang="zh-CN" sz="1800" b="1" dirty="0">
                <a:solidFill>
                  <a:srgbClr val="000000"/>
                </a:solidFill>
                <a:latin typeface="华文楷体" pitchFamily="2" charset="-122"/>
                <a:ea typeface="华文楷体" pitchFamily="2" charset="-122"/>
              </a:rPr>
              <a:t>主要</a:t>
            </a:r>
            <a:r>
              <a:rPr lang="zh-CN" altLang="en-US" sz="1800" b="1" dirty="0">
                <a:solidFill>
                  <a:srgbClr val="000000"/>
                </a:solidFill>
                <a:latin typeface="华文楷体" pitchFamily="2" charset="-122"/>
                <a:ea typeface="华文楷体" pitchFamily="2" charset="-122"/>
              </a:rPr>
              <a:t>著作</a:t>
            </a:r>
            <a:r>
              <a:rPr lang="zh-CN" altLang="zh-CN" sz="1800" b="1" dirty="0">
                <a:solidFill>
                  <a:srgbClr val="000000"/>
                </a:solidFill>
                <a:latin typeface="华文楷体" pitchFamily="2" charset="-122"/>
                <a:ea typeface="华文楷体" pitchFamily="2" charset="-122"/>
              </a:rPr>
              <a:t>：</a:t>
            </a:r>
            <a:r>
              <a:rPr lang="zh-CN" altLang="zh-CN" sz="1800" dirty="0">
                <a:solidFill>
                  <a:srgbClr val="000000"/>
                </a:solidFill>
                <a:latin typeface="华文楷体" pitchFamily="2" charset="-122"/>
                <a:ea typeface="华文楷体" pitchFamily="2" charset="-122"/>
              </a:rPr>
              <a:t>主编</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破产法信札</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人民法院审理企业破产案件裁判规则解析</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a:t>
            </a:r>
            <a:r>
              <a:rPr lang="zh-CN" altLang="zh-CN" sz="1800" dirty="0">
                <a:solidFill>
                  <a:srgbClr val="000000"/>
                </a:solidFill>
                <a:latin typeface="华文楷体" pitchFamily="2" charset="-122"/>
                <a:ea typeface="华文楷体" pitchFamily="2" charset="-122"/>
              </a:rPr>
              <a:t>《困境企业的退出与再生之路</a:t>
            </a:r>
            <a:r>
              <a:rPr lang="en-US" altLang="zh-CN" sz="1800" dirty="0">
                <a:solidFill>
                  <a:srgbClr val="000000"/>
                </a:solidFill>
                <a:latin typeface="华文楷体" pitchFamily="2" charset="-122"/>
                <a:ea typeface="华文楷体" pitchFamily="2" charset="-122"/>
              </a:rPr>
              <a:t>——</a:t>
            </a:r>
            <a:r>
              <a:rPr lang="zh-CN" altLang="zh-CN" sz="1800" dirty="0">
                <a:solidFill>
                  <a:srgbClr val="000000"/>
                </a:solidFill>
                <a:latin typeface="华文楷体" pitchFamily="2" charset="-122"/>
                <a:ea typeface="华文楷体" pitchFamily="2" charset="-122"/>
              </a:rPr>
              <a:t>破产清算与重整实务研究》</a:t>
            </a:r>
            <a:r>
              <a:rPr lang="zh-CN" altLang="en-US" sz="1800" dirty="0">
                <a:solidFill>
                  <a:srgbClr val="000000"/>
                </a:solidFill>
                <a:latin typeface="华文楷体" pitchFamily="2" charset="-122"/>
                <a:ea typeface="华文楷体" pitchFamily="2" charset="-122"/>
              </a:rPr>
              <a:t>等书籍，并在</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中国审判</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法律适用</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中国律师</a:t>
            </a:r>
            <a:r>
              <a:rPr lang="en-US" altLang="zh-CN" sz="1800" dirty="0">
                <a:solidFill>
                  <a:srgbClr val="000000"/>
                </a:solidFill>
                <a:latin typeface="华文楷体" pitchFamily="2" charset="-122"/>
                <a:ea typeface="华文楷体" pitchFamily="2" charset="-122"/>
              </a:rPr>
              <a:t>》</a:t>
            </a:r>
            <a:r>
              <a:rPr lang="zh-CN" altLang="en-US" sz="1800" dirty="0">
                <a:solidFill>
                  <a:srgbClr val="000000"/>
                </a:solidFill>
                <a:latin typeface="华文楷体" pitchFamily="2" charset="-122"/>
                <a:ea typeface="华文楷体" pitchFamily="2" charset="-122"/>
              </a:rPr>
              <a:t>等杂志发表了多篇专业论文。</a:t>
            </a:r>
            <a:endParaRPr lang="zh-CN" altLang="zh-CN" sz="1800" b="1" dirty="0">
              <a:solidFill>
                <a:srgbClr val="000000"/>
              </a:solidFill>
              <a:latin typeface="华文楷体" pitchFamily="2" charset="-122"/>
              <a:ea typeface="华文楷体" pitchFamily="2" charset="-122"/>
            </a:endParaRPr>
          </a:p>
        </p:txBody>
      </p:sp>
    </p:spTree>
    <p:extLst>
      <p:ext uri="{BB962C8B-B14F-4D97-AF65-F5344CB8AC3E}">
        <p14:creationId xmlns:p14="http://schemas.microsoft.com/office/powerpoint/2010/main" val="3579649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2"/>
          <p:cNvSpPr txBox="1"/>
          <p:nvPr/>
        </p:nvSpPr>
        <p:spPr>
          <a:xfrm>
            <a:off x="3582541" y="2092689"/>
            <a:ext cx="2069579" cy="904263"/>
          </a:xfrm>
          <a:prstGeom prst="rect">
            <a:avLst/>
          </a:prstGeom>
          <a:noFill/>
        </p:spPr>
        <p:txBody>
          <a:bodyPr wrap="square" lIns="72558" tIns="36279" rIns="72558" bIns="36279" rtlCol="0">
            <a:spAutoFit/>
          </a:bodyPr>
          <a:lstStyle/>
          <a:p>
            <a:r>
              <a:rPr kumimoji="1" lang="zh-CN" altLang="en-US" sz="5400" b="1" dirty="0">
                <a:solidFill>
                  <a:srgbClr val="EE7700"/>
                </a:solidFill>
                <a:latin typeface="微软雅黑" panose="020B0503020204020204" pitchFamily="34" charset="-122"/>
                <a:ea typeface="微软雅黑" panose="020B0503020204020204" pitchFamily="34" charset="-122"/>
                <a:cs typeface="Times New Roman" panose="02020603050405020304" pitchFamily="18" charset="0"/>
              </a:rPr>
              <a:t>谢谢！</a:t>
            </a:r>
          </a:p>
        </p:txBody>
      </p:sp>
      <p:sp>
        <p:nvSpPr>
          <p:cNvPr id="10" name="TextBox 9"/>
          <p:cNvSpPr txBox="1"/>
          <p:nvPr/>
        </p:nvSpPr>
        <p:spPr>
          <a:xfrm>
            <a:off x="2977126" y="6516052"/>
            <a:ext cx="2987783" cy="369332"/>
          </a:xfrm>
          <a:prstGeom prst="rect">
            <a:avLst/>
          </a:prstGeom>
          <a:noFill/>
        </p:spPr>
        <p:txBody>
          <a:bodyPr wrap="square" rtlCol="0">
            <a:spAutoFit/>
          </a:bodyPr>
          <a:lstStyle/>
          <a:p>
            <a:pPr algn="ctr"/>
            <a:r>
              <a:rPr lang="en-US" altLang="zh-CN" sz="1800" dirty="0">
                <a:latin typeface="华文新魏" panose="02010800040101010101" pitchFamily="2" charset="-122"/>
                <a:ea typeface="华文新魏" panose="02010800040101010101" pitchFamily="2" charset="-122"/>
              </a:rPr>
              <a:t>——</a:t>
            </a:r>
            <a:r>
              <a:rPr lang="zh-CN" altLang="en-US" sz="1800" dirty="0">
                <a:latin typeface="华文新魏" panose="02010800040101010101" pitchFamily="2" charset="-122"/>
                <a:ea typeface="华文新魏" panose="02010800040101010101" pitchFamily="2" charset="-122"/>
              </a:rPr>
              <a:t>言中伦  行中虑</a:t>
            </a:r>
            <a:r>
              <a:rPr lang="en-US" altLang="zh-CN" sz="1800" dirty="0">
                <a:latin typeface="华文新魏" panose="02010800040101010101" pitchFamily="2" charset="-122"/>
                <a:ea typeface="华文新魏" panose="02010800040101010101" pitchFamily="2" charset="-122"/>
              </a:rPr>
              <a:t>——</a:t>
            </a:r>
            <a:endParaRPr lang="zh-CN" altLang="en-US" sz="1800" b="1" dirty="0">
              <a:latin typeface="华文新魏" panose="02010800040101010101" pitchFamily="2" charset="-122"/>
              <a:ea typeface="华文新魏" panose="02010800040101010101" pitchFamily="2" charset="-122"/>
            </a:endParaRPr>
          </a:p>
        </p:txBody>
      </p:sp>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2" name="TextBox 1"/>
          <p:cNvSpPr txBox="1"/>
          <p:nvPr/>
        </p:nvSpPr>
        <p:spPr>
          <a:xfrm>
            <a:off x="1187624" y="4316903"/>
            <a:ext cx="4248472" cy="1200329"/>
          </a:xfrm>
          <a:prstGeom prst="rect">
            <a:avLst/>
          </a:prstGeom>
          <a:noFill/>
        </p:spPr>
        <p:txBody>
          <a:bodyPr wrap="square" rtlCol="0">
            <a:spAutoFit/>
          </a:bodyPr>
          <a:lstStyle/>
          <a:p>
            <a:r>
              <a:rPr lang="zh-CN" altLang="en-US" dirty="0"/>
              <a:t>许胜锋 合伙人律师</a:t>
            </a:r>
          </a:p>
          <a:p>
            <a:r>
              <a:rPr lang="zh-CN" altLang="en-US" dirty="0"/>
              <a:t>手机：</a:t>
            </a:r>
            <a:r>
              <a:rPr lang="en-US" altLang="zh-CN" dirty="0"/>
              <a:t>13924676588</a:t>
            </a:r>
          </a:p>
          <a:p>
            <a:r>
              <a:rPr lang="zh-CN" altLang="en-US" dirty="0"/>
              <a:t>电子信箱：</a:t>
            </a:r>
            <a:r>
              <a:rPr lang="en-US" altLang="zh-CN" dirty="0"/>
              <a:t>xushengfeng@zhonglun.com</a:t>
            </a:r>
          </a:p>
          <a:p>
            <a:endParaRPr lang="zh-CN" altLang="en-US" dirty="0"/>
          </a:p>
        </p:txBody>
      </p:sp>
      <p:sp>
        <p:nvSpPr>
          <p:cNvPr id="11" name="Line 83"/>
          <p:cNvSpPr>
            <a:spLocks noChangeShapeType="1"/>
          </p:cNvSpPr>
          <p:nvPr/>
        </p:nvSpPr>
        <p:spPr bwMode="auto">
          <a:xfrm flipV="1">
            <a:off x="1259632" y="3933056"/>
            <a:ext cx="37444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370844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DEAD8F2-C7E5-4902-8961-66D03D083453}"/>
              </a:ext>
            </a:extLst>
          </p:cNvPr>
          <p:cNvSpPr>
            <a:spLocks noGrp="1"/>
          </p:cNvSpPr>
          <p:nvPr>
            <p:ph idx="1"/>
          </p:nvPr>
        </p:nvSpPr>
        <p:spPr>
          <a:xfrm>
            <a:off x="457200" y="476672"/>
            <a:ext cx="8229600" cy="5649491"/>
          </a:xfrm>
        </p:spPr>
        <p:txBody>
          <a:bodyPr/>
          <a:lstStyle/>
          <a:p>
            <a:pPr marL="285750" lvl="0" indent="-285750" algn="just">
              <a:lnSpc>
                <a:spcPct val="150000"/>
              </a:lnSpc>
              <a:spcBef>
                <a:spcPts val="0"/>
              </a:spcBef>
              <a:buFont typeface="Wingdings" panose="05000000000000000000" pitchFamily="2" charset="2"/>
              <a:buChar char="u"/>
            </a:pPr>
            <a:endParaRPr lang="en-US" altLang="zh-CN" sz="1600" b="1" dirty="0">
              <a:solidFill>
                <a:prstClr val="black"/>
              </a:solidFill>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endParaRPr lang="en-US" altLang="zh-CN" sz="1600" b="1" dirty="0">
              <a:solidFill>
                <a:prstClr val="black"/>
              </a:solidFill>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endParaRPr lang="en-US" altLang="zh-CN" sz="1600" dirty="0">
              <a:solidFill>
                <a:prstClr val="black"/>
              </a:solidFill>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r>
              <a:rPr lang="zh-CN" altLang="en-US" sz="1600" dirty="0">
                <a:solidFill>
                  <a:prstClr val="black"/>
                </a:solidFill>
                <a:latin typeface="微软雅黑" panose="020B0503020204020204" pitchFamily="34" charset="-122"/>
                <a:ea typeface="微软雅黑" panose="020B0503020204020204" pitchFamily="34" charset="-122"/>
              </a:rPr>
              <a:t>我国破产立法以</a:t>
            </a:r>
            <a:r>
              <a:rPr lang="zh-CN" altLang="en-US" sz="1600" dirty="0">
                <a:solidFill>
                  <a:srgbClr val="E46C0A"/>
                </a:solidFill>
                <a:latin typeface="微软雅黑" panose="020B0503020204020204" pitchFamily="34" charset="-122"/>
                <a:ea typeface="微软雅黑" panose="020B0503020204020204" pitchFamily="34" charset="-122"/>
              </a:rPr>
              <a:t>管理人管理模式优先适用</a:t>
            </a:r>
            <a:r>
              <a:rPr lang="zh-CN" altLang="en-US" sz="1600" dirty="0">
                <a:solidFill>
                  <a:prstClr val="black"/>
                </a:solidFill>
                <a:latin typeface="微软雅黑" panose="020B0503020204020204" pitchFamily="34" charset="-122"/>
                <a:ea typeface="微软雅黑" panose="020B0503020204020204" pitchFamily="34" charset="-122"/>
              </a:rPr>
              <a:t>为原则，</a:t>
            </a:r>
            <a:r>
              <a:rPr lang="zh-CN" altLang="en-US" sz="1600" dirty="0">
                <a:solidFill>
                  <a:srgbClr val="E46C0A"/>
                </a:solidFill>
                <a:latin typeface="微软雅黑" panose="020B0503020204020204" pitchFamily="34" charset="-122"/>
                <a:ea typeface="微软雅黑" panose="020B0503020204020204" pitchFamily="34" charset="-122"/>
              </a:rPr>
              <a:t>债务人自行管理模式为例外</a:t>
            </a:r>
            <a:r>
              <a:rPr lang="zh-CN" altLang="en-US" sz="1600" dirty="0">
                <a:solidFill>
                  <a:prstClr val="black"/>
                </a:solidFill>
                <a:latin typeface="微软雅黑" panose="020B0503020204020204" pitchFamily="34" charset="-122"/>
                <a:ea typeface="微软雅黑" panose="020B0503020204020204" pitchFamily="34" charset="-122"/>
              </a:rPr>
              <a:t>。</a:t>
            </a:r>
            <a:endParaRPr lang="en-US" altLang="zh-CN" sz="1600" dirty="0">
              <a:solidFill>
                <a:prstClr val="black"/>
              </a:solidFill>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endParaRPr lang="en-US" altLang="zh-CN" sz="1600" dirty="0">
              <a:solidFill>
                <a:prstClr val="black"/>
              </a:solidFill>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r>
              <a:rPr lang="zh-CN" altLang="en-US" sz="1600" dirty="0">
                <a:latin typeface="微软雅黑" panose="020B0503020204020204" pitchFamily="34" charset="-122"/>
                <a:ea typeface="微软雅黑" panose="020B0503020204020204" pitchFamily="34" charset="-122"/>
              </a:rPr>
              <a:t>在</a:t>
            </a:r>
            <a:r>
              <a:rPr lang="zh-CN" altLang="en-US" sz="1600" dirty="0">
                <a:solidFill>
                  <a:srgbClr val="E46C0A"/>
                </a:solidFill>
                <a:latin typeface="微软雅黑" panose="020B0503020204020204" pitchFamily="34" charset="-122"/>
                <a:ea typeface="微软雅黑" panose="020B0503020204020204" pitchFamily="34" charset="-122"/>
              </a:rPr>
              <a:t>管理人管理模式</a:t>
            </a:r>
            <a:r>
              <a:rPr lang="zh-CN" altLang="en-US" sz="1600" dirty="0">
                <a:latin typeface="微软雅黑" panose="020B0503020204020204" pitchFamily="34" charset="-122"/>
                <a:ea typeface="微软雅黑" panose="020B0503020204020204" pitchFamily="34" charset="-122"/>
              </a:rPr>
              <a:t>下，占据重整程序核心地位的是由法院指定的第三方中立机构（律师事务所、会计师事务所、破产清算事务所等。这种模式又被称为</a:t>
            </a:r>
            <a:r>
              <a:rPr lang="en-US" altLang="zh-CN" sz="1600" dirty="0">
                <a:latin typeface="微软雅黑" panose="020B0503020204020204" pitchFamily="34" charset="-122"/>
                <a:ea typeface="微软雅黑" panose="020B0503020204020204" pitchFamily="34" charset="-122"/>
              </a:rPr>
              <a:t>Trustee in Possession</a:t>
            </a:r>
            <a:r>
              <a:rPr lang="zh-CN" altLang="en-US" sz="1600" dirty="0">
                <a:latin typeface="微软雅黑" panose="020B0503020204020204" pitchFamily="34" charset="-122"/>
                <a:ea typeface="微软雅黑" panose="020B0503020204020204" pitchFamily="34" charset="-122"/>
              </a:rPr>
              <a:t>，即</a:t>
            </a:r>
            <a:r>
              <a:rPr lang="en-US" altLang="zh-CN" sz="1600" dirty="0">
                <a:latin typeface="微软雅黑" panose="020B0503020204020204" pitchFamily="34" charset="-122"/>
                <a:ea typeface="微软雅黑" panose="020B0503020204020204" pitchFamily="34" charset="-122"/>
              </a:rPr>
              <a:t>TIP</a:t>
            </a:r>
            <a:r>
              <a:rPr lang="zh-CN" altLang="en-US" sz="1600" dirty="0">
                <a:latin typeface="微软雅黑" panose="020B0503020204020204" pitchFamily="34" charset="-122"/>
                <a:ea typeface="微软雅黑" panose="020B0503020204020204" pitchFamily="34" charset="-122"/>
              </a:rPr>
              <a:t>制度。</a:t>
            </a:r>
            <a:endParaRPr lang="en-US" altLang="zh-CN" sz="1600" dirty="0">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endParaRPr lang="en-US" altLang="zh-CN" sz="1600" dirty="0">
              <a:latin typeface="微软雅黑" panose="020B0503020204020204" pitchFamily="34" charset="-122"/>
              <a:ea typeface="微软雅黑" panose="020B0503020204020204" pitchFamily="34" charset="-122"/>
            </a:endParaRPr>
          </a:p>
          <a:p>
            <a:pPr marL="285750" lvl="0" indent="-285750" algn="just">
              <a:lnSpc>
                <a:spcPct val="150000"/>
              </a:lnSpc>
              <a:spcBef>
                <a:spcPts val="0"/>
              </a:spcBef>
              <a:buFont typeface="Wingdings" panose="05000000000000000000" pitchFamily="2" charset="2"/>
              <a:buChar char="u"/>
            </a:pPr>
            <a:r>
              <a:rPr lang="zh-CN" altLang="en-US" sz="1600" dirty="0">
                <a:latin typeface="微软雅黑" panose="020B0503020204020204" pitchFamily="34" charset="-122"/>
                <a:ea typeface="微软雅黑" panose="020B0503020204020204" pitchFamily="34" charset="-122"/>
              </a:rPr>
              <a:t>在</a:t>
            </a:r>
            <a:r>
              <a:rPr lang="zh-CN" altLang="en-US" sz="1600" dirty="0">
                <a:solidFill>
                  <a:srgbClr val="E46C0A"/>
                </a:solidFill>
                <a:latin typeface="微软雅黑" panose="020B0503020204020204" pitchFamily="34" charset="-122"/>
                <a:ea typeface="微软雅黑" panose="020B0503020204020204" pitchFamily="34" charset="-122"/>
              </a:rPr>
              <a:t>债务人自行管理模式</a:t>
            </a:r>
            <a:r>
              <a:rPr lang="zh-CN" altLang="en-US" sz="1600" dirty="0">
                <a:latin typeface="微软雅黑" panose="020B0503020204020204" pitchFamily="34" charset="-122"/>
                <a:ea typeface="微软雅黑" panose="020B0503020204020204" pitchFamily="34" charset="-122"/>
              </a:rPr>
              <a:t>下，重整案件受理前的债务人管理层的占有地位维持至案件受理之后。这种模式也被称为</a:t>
            </a:r>
            <a:r>
              <a:rPr lang="en-US" altLang="zh-CN" sz="1600" dirty="0">
                <a:latin typeface="微软雅黑" panose="020B0503020204020204" pitchFamily="34" charset="-122"/>
                <a:ea typeface="微软雅黑" panose="020B0503020204020204" pitchFamily="34" charset="-122"/>
              </a:rPr>
              <a:t>Debtor In Possession</a:t>
            </a:r>
            <a:r>
              <a:rPr lang="zh-CN" altLang="en-US" sz="1600" dirty="0">
                <a:latin typeface="微软雅黑" panose="020B0503020204020204" pitchFamily="34" charset="-122"/>
                <a:ea typeface="微软雅黑" panose="020B0503020204020204" pitchFamily="34" charset="-122"/>
              </a:rPr>
              <a:t>，即</a:t>
            </a:r>
            <a:r>
              <a:rPr lang="en-US" altLang="zh-CN" sz="1600" dirty="0">
                <a:latin typeface="微软雅黑" panose="020B0503020204020204" pitchFamily="34" charset="-122"/>
                <a:ea typeface="微软雅黑" panose="020B0503020204020204" pitchFamily="34" charset="-122"/>
              </a:rPr>
              <a:t>DIP</a:t>
            </a:r>
            <a:r>
              <a:rPr lang="zh-CN" altLang="en-US" sz="1600" dirty="0">
                <a:latin typeface="微软雅黑" panose="020B0503020204020204" pitchFamily="34" charset="-122"/>
                <a:ea typeface="微软雅黑" panose="020B0503020204020204" pitchFamily="34" charset="-122"/>
              </a:rPr>
              <a:t>制度。</a:t>
            </a:r>
            <a:endParaRPr lang="en-US" altLang="zh-CN" sz="1600" dirty="0">
              <a:latin typeface="微软雅黑" panose="020B0503020204020204" pitchFamily="34" charset="-122"/>
              <a:ea typeface="微软雅黑" panose="020B0503020204020204" pitchFamily="34" charset="-122"/>
            </a:endParaRPr>
          </a:p>
          <a:p>
            <a:endParaRPr lang="zh-CN" altLang="en-US" dirty="0"/>
          </a:p>
        </p:txBody>
      </p:sp>
      <p:sp>
        <p:nvSpPr>
          <p:cNvPr id="4" name="页脚占位符 3">
            <a:extLst>
              <a:ext uri="{FF2B5EF4-FFF2-40B4-BE49-F238E27FC236}">
                <a16:creationId xmlns:a16="http://schemas.microsoft.com/office/drawing/2014/main" id="{3E0ADC4E-1F42-42A5-A5AF-53D2D57A040D}"/>
              </a:ext>
            </a:extLst>
          </p:cNvPr>
          <p:cNvSpPr>
            <a:spLocks noGrp="1"/>
          </p:cNvSpPr>
          <p:nvPr>
            <p:ph type="ftr" sz="quarter" idx="11"/>
          </p:nvPr>
        </p:nvSpPr>
        <p:spPr/>
        <p:txBody>
          <a:bodyPr/>
          <a:lstStyle/>
          <a:p>
            <a:r>
              <a:rPr lang="zh-CN" altLang="en-US"/>
              <a:t>严格保密</a:t>
            </a:r>
          </a:p>
        </p:txBody>
      </p:sp>
      <p:sp>
        <p:nvSpPr>
          <p:cNvPr id="5" name="灯片编号占位符 4">
            <a:extLst>
              <a:ext uri="{FF2B5EF4-FFF2-40B4-BE49-F238E27FC236}">
                <a16:creationId xmlns:a16="http://schemas.microsoft.com/office/drawing/2014/main" id="{B91A74B2-0FFF-428D-B202-7FD7F0D685C7}"/>
              </a:ext>
            </a:extLst>
          </p:cNvPr>
          <p:cNvSpPr>
            <a:spLocks noGrp="1"/>
          </p:cNvSpPr>
          <p:nvPr>
            <p:ph type="sldNum" sz="quarter" idx="12"/>
          </p:nvPr>
        </p:nvSpPr>
        <p:spPr/>
        <p:txBody>
          <a:bodyPr/>
          <a:lstStyle/>
          <a:p>
            <a:fld id="{FD30286B-7186-4059-AAE9-6923098463C9}" type="slidenum">
              <a:rPr lang="zh-CN" altLang="en-US" smtClean="0"/>
              <a:t>4</a:t>
            </a:fld>
            <a:endParaRPr lang="zh-CN" altLang="en-US"/>
          </a:p>
        </p:txBody>
      </p:sp>
    </p:spTree>
    <p:extLst>
      <p:ext uri="{BB962C8B-B14F-4D97-AF65-F5344CB8AC3E}">
        <p14:creationId xmlns:p14="http://schemas.microsoft.com/office/powerpoint/2010/main" val="232149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5</a:t>
            </a:fld>
            <a:endParaRPr lang="zh-CN" altLang="en-US"/>
          </a:p>
        </p:txBody>
      </p:sp>
      <p:sp>
        <p:nvSpPr>
          <p:cNvPr id="11" name="TextBox 10"/>
          <p:cNvSpPr txBox="1"/>
          <p:nvPr/>
        </p:nvSpPr>
        <p:spPr>
          <a:xfrm>
            <a:off x="683568" y="1268760"/>
            <a:ext cx="7920880" cy="4564048"/>
          </a:xfrm>
          <a:prstGeom prst="rect">
            <a:avLst/>
          </a:prstGeom>
          <a:noFill/>
        </p:spPr>
        <p:txBody>
          <a:bodyPr wrap="square" lIns="72558" tIns="36279" rIns="72558" bIns="36279" rtlCol="0">
            <a:spAutoFit/>
          </a:bodyPr>
          <a:lstStyle/>
          <a:p>
            <a:pPr>
              <a:lnSpc>
                <a:spcPct val="150000"/>
              </a:lnSpc>
              <a:spcAft>
                <a:spcPts val="600"/>
              </a:spcAft>
              <a:buFont typeface="Wingdings" pitchFamily="2" charset="2"/>
              <a:buChar char="u"/>
            </a:pPr>
            <a:r>
              <a:rPr lang="zh-CN" altLang="en-US" dirty="0">
                <a:latin typeface="微软雅黑" panose="020B0503020204020204" pitchFamily="34" charset="-122"/>
                <a:ea typeface="微软雅黑" panose="020B0503020204020204" pitchFamily="34" charset="-122"/>
              </a:rPr>
              <a:t>管理人决定是否继续营业并报法院许可</a:t>
            </a:r>
            <a:endParaRPr lang="en-US" altLang="zh-CN" dirty="0">
              <a:latin typeface="微软雅黑" panose="020B0503020204020204" pitchFamily="34" charset="-122"/>
              <a:ea typeface="微软雅黑" panose="020B0503020204020204" pitchFamily="34" charset="-122"/>
            </a:endParaRPr>
          </a:p>
          <a:p>
            <a:pPr>
              <a:lnSpc>
                <a:spcPct val="150000"/>
              </a:lnSpc>
              <a:spcAft>
                <a:spcPts val="600"/>
              </a:spcAft>
              <a:buFont typeface="Wingdings" pitchFamily="2" charset="2"/>
              <a:buChar char="u"/>
            </a:pPr>
            <a:r>
              <a:rPr lang="zh-CN" altLang="en-US" dirty="0">
                <a:latin typeface="微软雅黑" panose="020B0503020204020204" pitchFamily="34" charset="-122"/>
                <a:ea typeface="微软雅黑" panose="020B0503020204020204" pitchFamily="34" charset="-122"/>
              </a:rPr>
              <a:t>可以聘任债务人的经营管理人员负责营业事务</a:t>
            </a:r>
            <a:endParaRPr lang="en-US" altLang="zh-CN" dirty="0">
              <a:latin typeface="微软雅黑" panose="020B0503020204020204" pitchFamily="34" charset="-122"/>
              <a:ea typeface="微软雅黑" panose="020B0503020204020204" pitchFamily="34" charset="-122"/>
            </a:endParaRPr>
          </a:p>
          <a:p>
            <a:pPr>
              <a:lnSpc>
                <a:spcPct val="150000"/>
              </a:lnSpc>
              <a:spcAft>
                <a:spcPts val="600"/>
              </a:spcAft>
              <a:buFont typeface="Wingdings" pitchFamily="2" charset="2"/>
              <a:buChar char="u"/>
            </a:pPr>
            <a:r>
              <a:rPr lang="zh-CN" altLang="en-US" dirty="0">
                <a:solidFill>
                  <a:srgbClr val="E46C0A"/>
                </a:solidFill>
                <a:latin typeface="微软雅黑" panose="020B0503020204020204" pitchFamily="34" charset="-122"/>
                <a:ea typeface="微软雅黑" panose="020B0503020204020204" pitchFamily="34" charset="-122"/>
              </a:rPr>
              <a:t>委托第三方托管经营</a:t>
            </a:r>
            <a:r>
              <a:rPr lang="zh-CN" altLang="en-US" dirty="0">
                <a:latin typeface="微软雅黑" panose="020B0503020204020204" pitchFamily="34" charset="-122"/>
                <a:ea typeface="微软雅黑" panose="020B0503020204020204" pitchFamily="34" charset="-122"/>
              </a:rPr>
              <a:t>（实务创新）</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spcAft>
                <a:spcPts val="600"/>
              </a:spcAft>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如在重整程序之前已签署托管经营协议，在重整程序启动后可由管理人依据破产法第十八条规定决定继续履行；</a:t>
            </a:r>
            <a:endParaRPr lang="en-US" altLang="zh-CN" dirty="0">
              <a:latin typeface="微软雅黑" panose="020B0503020204020204" pitchFamily="34" charset="-122"/>
              <a:ea typeface="微软雅黑" panose="020B0503020204020204" pitchFamily="34" charset="-122"/>
            </a:endParaRPr>
          </a:p>
          <a:p>
            <a:pPr lvl="2">
              <a:lnSpc>
                <a:spcPct val="150000"/>
              </a:lnSpc>
            </a:pPr>
            <a:r>
              <a:rPr lang="zh-CN" altLang="en-US" dirty="0">
                <a:latin typeface="隶书" panose="02010509060101010101" pitchFamily="49" charset="-122"/>
                <a:ea typeface="隶书" panose="02010509060101010101" pitchFamily="49" charset="-122"/>
              </a:rPr>
              <a:t>典型案例：最高法院在评价本所承办的</a:t>
            </a:r>
            <a:r>
              <a:rPr lang="zh-CN" altLang="en-US" dirty="0">
                <a:solidFill>
                  <a:srgbClr val="E46C0A"/>
                </a:solidFill>
                <a:latin typeface="隶书" panose="02010509060101010101" pitchFamily="49" charset="-122"/>
                <a:ea typeface="隶书" panose="02010509060101010101" pitchFamily="49" charset="-122"/>
              </a:rPr>
              <a:t>中核钛白重整案</a:t>
            </a:r>
            <a:r>
              <a:rPr lang="zh-CN" altLang="en-US" dirty="0">
                <a:latin typeface="隶书" panose="02010509060101010101" pitchFamily="49" charset="-122"/>
                <a:ea typeface="隶书" panose="02010509060101010101" pitchFamily="49" charset="-122"/>
              </a:rPr>
              <a:t>时指出“</a:t>
            </a:r>
            <a:r>
              <a:rPr lang="zh-CN" altLang="en-US" u="sng" dirty="0">
                <a:latin typeface="隶书" panose="02010509060101010101" pitchFamily="49" charset="-122"/>
                <a:ea typeface="隶书" panose="02010509060101010101" pitchFamily="49" charset="-122"/>
              </a:rPr>
              <a:t>通过将</a:t>
            </a:r>
            <a:r>
              <a:rPr lang="zh-CN" altLang="en-US" u="sng" dirty="0">
                <a:solidFill>
                  <a:srgbClr val="E46C0A"/>
                </a:solidFill>
                <a:latin typeface="隶书" panose="02010509060101010101" pitchFamily="49" charset="-122"/>
                <a:ea typeface="隶书" panose="02010509060101010101" pitchFamily="49" charset="-122"/>
              </a:rPr>
              <a:t>托管、重整与重组</a:t>
            </a:r>
            <a:r>
              <a:rPr lang="zh-CN" altLang="en-US" u="sng" dirty="0">
                <a:latin typeface="隶书" panose="02010509060101010101" pitchFamily="49" charset="-122"/>
                <a:ea typeface="隶书" panose="02010509060101010101" pitchFamily="49" charset="-122"/>
              </a:rPr>
              <a:t>并行考虑，实现了托管、重整、重组的紧密衔接，做到了同行业并购和业务整合紧密衔接，持续经营与技术改造同步进行。</a:t>
            </a:r>
            <a:r>
              <a:rPr lang="zh-CN" altLang="en-US" dirty="0">
                <a:latin typeface="隶书" panose="02010509060101010101" pitchFamily="49" charset="-122"/>
                <a:ea typeface="隶书" panose="02010509060101010101" pitchFamily="49" charset="-122"/>
              </a:rPr>
              <a:t>”</a:t>
            </a:r>
            <a:endParaRPr lang="en-US" altLang="zh-CN" dirty="0">
              <a:latin typeface="隶书" panose="02010509060101010101" pitchFamily="49" charset="-122"/>
              <a:ea typeface="隶书" panose="02010509060101010101" pitchFamily="49" charset="-122"/>
            </a:endParaRPr>
          </a:p>
          <a:p>
            <a:pPr marL="742950" lvl="1" indent="-285750">
              <a:lnSpc>
                <a:spcPct val="150000"/>
              </a:lnSpc>
              <a:spcAft>
                <a:spcPts val="600"/>
              </a:spcAft>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如在重整程序之后托管，则由管理人与托管方新签署合同。</a:t>
            </a:r>
            <a:endParaRPr lang="en-US" altLang="zh-CN" dirty="0">
              <a:latin typeface="微软雅黑" panose="020B0503020204020204" pitchFamily="34" charset="-122"/>
              <a:ea typeface="微软雅黑" panose="020B0503020204020204" pitchFamily="34" charset="-122"/>
            </a:endParaRPr>
          </a:p>
        </p:txBody>
      </p:sp>
      <p:pic>
        <p:nvPicPr>
          <p:cNvPr id="12" name="图片 11" descr="3478.png">
            <a:extLst>
              <a:ext uri="{FF2B5EF4-FFF2-40B4-BE49-F238E27FC236}">
                <a16:creationId xmlns:a16="http://schemas.microsoft.com/office/drawing/2014/main" id="{C2D774E1-C7A7-45A7-9BED-D6AC130946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809" y="589910"/>
            <a:ext cx="217702" cy="215211"/>
          </a:xfrm>
          <a:prstGeom prst="rect">
            <a:avLst/>
          </a:prstGeom>
        </p:spPr>
      </p:pic>
      <p:sp>
        <p:nvSpPr>
          <p:cNvPr id="13" name="文本框 6">
            <a:extLst>
              <a:ext uri="{FF2B5EF4-FFF2-40B4-BE49-F238E27FC236}">
                <a16:creationId xmlns:a16="http://schemas.microsoft.com/office/drawing/2014/main" id="{10C8FDDF-8680-43F6-BB75-A889AF4A33EF}"/>
              </a:ext>
            </a:extLst>
          </p:cNvPr>
          <p:cNvSpPr txBox="1"/>
          <p:nvPr/>
        </p:nvSpPr>
        <p:spPr>
          <a:xfrm>
            <a:off x="744922" y="527677"/>
            <a:ext cx="4763182"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（一）管理人管理模式下的营业事务管理</a:t>
            </a:r>
          </a:p>
        </p:txBody>
      </p:sp>
    </p:spTree>
    <p:extLst>
      <p:ext uri="{BB962C8B-B14F-4D97-AF65-F5344CB8AC3E}">
        <p14:creationId xmlns:p14="http://schemas.microsoft.com/office/powerpoint/2010/main" val="365501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D30286B-7186-4059-AAE9-6923098463C9}"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8" name="图片 7" descr="3478.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431" y="188640"/>
            <a:ext cx="217702" cy="215211"/>
          </a:xfrm>
          <a:prstGeom prst="rect">
            <a:avLst/>
          </a:prstGeom>
        </p:spPr>
      </p:pic>
      <p:sp>
        <p:nvSpPr>
          <p:cNvPr id="13" name="文本框 6"/>
          <p:cNvSpPr txBox="1"/>
          <p:nvPr/>
        </p:nvSpPr>
        <p:spPr>
          <a:xfrm>
            <a:off x="467544" y="126407"/>
            <a:ext cx="2913316"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000" b="1" i="0" u="none" strike="noStrike" kern="1200" cap="none" spc="0" normalizeH="0" baseline="0" noProof="0" dirty="0">
                <a:ln>
                  <a:noFill/>
                </a:ln>
                <a:solidFill>
                  <a:srgbClr val="E46C0A"/>
                </a:solidFill>
                <a:effectLst/>
                <a:uLnTx/>
                <a:uFillTx/>
                <a:latin typeface="微软雅黑" panose="020B0503020204020204" pitchFamily="34" charset="-122"/>
                <a:ea typeface="微软雅黑" panose="020B0503020204020204" pitchFamily="34" charset="-122"/>
                <a:cs typeface="+mn-cs"/>
              </a:rPr>
              <a:t>（二）</a:t>
            </a:r>
            <a:r>
              <a:rPr kumimoji="1" lang="en-US" altLang="zh-CN" sz="2000" b="1" i="0" u="none" strike="noStrike" kern="1200" cap="none" spc="0" normalizeH="0" baseline="0" noProof="0" dirty="0">
                <a:ln>
                  <a:noFill/>
                </a:ln>
                <a:solidFill>
                  <a:srgbClr val="E46C0A"/>
                </a:solidFill>
                <a:effectLst/>
                <a:uLnTx/>
                <a:uFillTx/>
                <a:latin typeface="微软雅黑" panose="020B0503020204020204" pitchFamily="34" charset="-122"/>
                <a:ea typeface="微软雅黑" panose="020B0503020204020204" pitchFamily="34" charset="-122"/>
                <a:cs typeface="+mn-cs"/>
              </a:rPr>
              <a:t>DIP</a:t>
            </a:r>
            <a:r>
              <a:rPr kumimoji="1" lang="zh-CN" altLang="en-US" sz="2000" b="1" i="0" u="none" strike="noStrike" kern="1200" cap="none" spc="0" normalizeH="0" baseline="0" noProof="0" dirty="0">
                <a:ln>
                  <a:noFill/>
                </a:ln>
                <a:solidFill>
                  <a:srgbClr val="E46C0A"/>
                </a:solidFill>
                <a:effectLst/>
                <a:uLnTx/>
                <a:uFillTx/>
                <a:latin typeface="微软雅黑" panose="020B0503020204020204" pitchFamily="34" charset="-122"/>
                <a:ea typeface="微软雅黑" panose="020B0503020204020204" pitchFamily="34" charset="-122"/>
                <a:cs typeface="+mn-cs"/>
              </a:rPr>
              <a:t>制度的源与流</a:t>
            </a:r>
          </a:p>
        </p:txBody>
      </p:sp>
      <p:graphicFrame>
        <p:nvGraphicFramePr>
          <p:cNvPr id="17" name="图示 16"/>
          <p:cNvGraphicFramePr/>
          <p:nvPr>
            <p:extLst>
              <p:ext uri="{D42A27DB-BD31-4B8C-83A1-F6EECF244321}">
                <p14:modId xmlns:p14="http://schemas.microsoft.com/office/powerpoint/2010/main" val="637102530"/>
              </p:ext>
            </p:extLst>
          </p:nvPr>
        </p:nvGraphicFramePr>
        <p:xfrm>
          <a:off x="-684583" y="1124744"/>
          <a:ext cx="5688632" cy="51546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extBox 1"/>
          <p:cNvSpPr txBox="1"/>
          <p:nvPr/>
        </p:nvSpPr>
        <p:spPr>
          <a:xfrm>
            <a:off x="4016076" y="985164"/>
            <a:ext cx="5127924" cy="2677656"/>
          </a:xfrm>
          <a:prstGeom prst="rect">
            <a:avLst/>
          </a:prstGeom>
          <a:noFill/>
        </p:spPr>
        <p:txBody>
          <a:bodyPr wrap="square" rtlCol="0">
            <a:spAutoFit/>
          </a:bodyPr>
          <a:lstStyle/>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债务人占主导地位的控制权模式源起美国的“</a:t>
            </a:r>
            <a:r>
              <a:rPr kumimoji="0" lang="zh-CN"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占有中的债务人</a:t>
            </a:r>
            <a:r>
              <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Debtor in Possession</a:t>
            </a:r>
            <a:r>
              <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，简称</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DIP</a:t>
            </a:r>
            <a:r>
              <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）制度。</a:t>
            </a: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457200" marR="0" lvl="1" indent="0" algn="just" defTabSz="914400" rtl="0" eaLnBrk="1" fontAlgn="auto" latinLnBrk="0" hangingPunct="1">
              <a:lnSpc>
                <a:spcPct val="100000"/>
              </a:lnSpc>
              <a:spcBef>
                <a:spcPts val="0"/>
              </a:spcBef>
              <a:spcAft>
                <a:spcPts val="0"/>
              </a:spcAft>
              <a:buClrTx/>
              <a:buSzTx/>
              <a:buFont typeface="Arial" charset="0"/>
              <a:buChar char="–"/>
              <a:tabLst/>
              <a:defRPr/>
            </a:pP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19</a:t>
            </a:r>
            <a:r>
              <a:rPr lang="zh-CN" altLang="en-US"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世纪未期，</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重整制度由联邦法院实行的衡平接管制度中产生，用于拯救陷入困境的铁路公司。管理层留任而且在决定重整进程方面扮演重要角色。</a:t>
            </a: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1938</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年出台“钱德勒法案”，增加</a:t>
            </a:r>
            <a:r>
              <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X</a:t>
            </a:r>
            <a:r>
              <a:rPr lang="zh-CN" altLang="en-US"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章、</a:t>
            </a:r>
            <a:r>
              <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XI</a:t>
            </a:r>
            <a:r>
              <a:rPr lang="zh-CN" altLang="en-US"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章分别适用大型公司和小型公司，</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规定大公司申请重整时公司的管理层由法院指定的托管人取代，但以此同时重整案件也大幅减少，</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X</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章被弃之不用。</a:t>
            </a: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美国在</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1978</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年破产法废除了该规定，规定了第</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11</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章，实施</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DIP</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制度，直到今天已经成为一种稳定的程序。</a:t>
            </a:r>
          </a:p>
        </p:txBody>
      </p:sp>
      <p:sp>
        <p:nvSpPr>
          <p:cNvPr id="3" name="左大括号 2"/>
          <p:cNvSpPr/>
          <p:nvPr/>
        </p:nvSpPr>
        <p:spPr>
          <a:xfrm>
            <a:off x="4189765" y="1124744"/>
            <a:ext cx="303388" cy="2166245"/>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8" name="TextBox 17"/>
          <p:cNvSpPr txBox="1"/>
          <p:nvPr/>
        </p:nvSpPr>
        <p:spPr>
          <a:xfrm>
            <a:off x="4067944" y="3893668"/>
            <a:ext cx="5127924" cy="2462213"/>
          </a:xfrm>
          <a:prstGeom prst="rect">
            <a:avLst/>
          </a:prstGeom>
          <a:noFill/>
        </p:spPr>
        <p:txBody>
          <a:bodyPr wrap="square" rtlCol="0">
            <a:spAutoFit/>
          </a:bodyPr>
          <a:lstStyle/>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法国</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1985</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年引进司法拯救制度，</a:t>
            </a:r>
            <a:r>
              <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2005</a:t>
            </a:r>
            <a:r>
              <a:rPr lang="zh-CN" altLang="en-US"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年破产法最大的创新是保护程序，债务人在违约之前启动重整程序，在管理人监督下向债权人提出保护计划。</a:t>
            </a:r>
            <a:endPar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lang="en-US" altLang="zh-CN" sz="14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德国</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2012</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年通过</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企业复兴促进法</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，债务人在进入程序后继续保持占有状态。</a:t>
            </a: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457200" marR="0" lvl="1" indent="0" algn="just" defTabSz="914400" rtl="0" eaLnBrk="1" fontAlgn="auto" latinLnBrk="0" hangingPunct="1">
              <a:lnSpc>
                <a:spcPct val="100000"/>
              </a:lnSpc>
              <a:spcBef>
                <a:spcPts val="0"/>
              </a:spcBef>
              <a:spcAft>
                <a:spcPts val="0"/>
              </a:spcAft>
              <a:buClrTx/>
              <a:buSzTx/>
              <a:tabLst/>
              <a:defRPr/>
            </a:pP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英国</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1986</a:t>
            </a:r>
            <a:r>
              <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年破产法规定了公司的重整程序，但规定债务人将被法院的管理人接管，仍然由债权人主导，具有很强行政性的程序。重整的典型用途在于债务人以继续营业整体的方式出售后清算。</a:t>
            </a:r>
          </a:p>
        </p:txBody>
      </p:sp>
      <p:sp>
        <p:nvSpPr>
          <p:cNvPr id="19" name="左大括号 18"/>
          <p:cNvSpPr/>
          <p:nvPr/>
        </p:nvSpPr>
        <p:spPr>
          <a:xfrm>
            <a:off x="4155308" y="4011882"/>
            <a:ext cx="416692" cy="1649366"/>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3407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7</a:t>
            </a:fld>
            <a:endParaRPr lang="zh-CN" altLang="en-US"/>
          </a:p>
        </p:txBody>
      </p:sp>
      <p:pic>
        <p:nvPicPr>
          <p:cNvPr id="12" name="图片 11" descr="3478.png">
            <a:extLst>
              <a:ext uri="{FF2B5EF4-FFF2-40B4-BE49-F238E27FC236}">
                <a16:creationId xmlns:a16="http://schemas.microsoft.com/office/drawing/2014/main" id="{C2D774E1-C7A7-45A7-9BED-D6AC130946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809" y="589910"/>
            <a:ext cx="217702" cy="215211"/>
          </a:xfrm>
          <a:prstGeom prst="rect">
            <a:avLst/>
          </a:prstGeom>
        </p:spPr>
      </p:pic>
      <p:sp>
        <p:nvSpPr>
          <p:cNvPr id="13" name="文本框 6">
            <a:extLst>
              <a:ext uri="{FF2B5EF4-FFF2-40B4-BE49-F238E27FC236}">
                <a16:creationId xmlns:a16="http://schemas.microsoft.com/office/drawing/2014/main" id="{10C8FDDF-8680-43F6-BB75-A889AF4A33EF}"/>
              </a:ext>
            </a:extLst>
          </p:cNvPr>
          <p:cNvSpPr txBox="1"/>
          <p:nvPr/>
        </p:nvSpPr>
        <p:spPr>
          <a:xfrm>
            <a:off x="744922" y="527677"/>
            <a:ext cx="3426277"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（三）</a:t>
            </a:r>
            <a:r>
              <a:rPr lang="en-US" altLang="zh-CN" sz="2000" b="1" dirty="0">
                <a:solidFill>
                  <a:srgbClr val="E46C0A"/>
                </a:solidFill>
              </a:rPr>
              <a:t>DIP</a:t>
            </a:r>
            <a:r>
              <a:rPr lang="zh-CN" altLang="en-US" sz="2000" b="1" dirty="0">
                <a:solidFill>
                  <a:srgbClr val="E46C0A"/>
                </a:solidFill>
              </a:rPr>
              <a:t>模式的优势和不足</a:t>
            </a:r>
          </a:p>
        </p:txBody>
      </p:sp>
      <p:sp>
        <p:nvSpPr>
          <p:cNvPr id="6" name="TextBox 10">
            <a:extLst>
              <a:ext uri="{FF2B5EF4-FFF2-40B4-BE49-F238E27FC236}">
                <a16:creationId xmlns:a16="http://schemas.microsoft.com/office/drawing/2014/main" id="{7A1EC677-4267-40C5-A39C-5913EFD86C80}"/>
              </a:ext>
            </a:extLst>
          </p:cNvPr>
          <p:cNvSpPr txBox="1"/>
          <p:nvPr/>
        </p:nvSpPr>
        <p:spPr>
          <a:xfrm>
            <a:off x="630660" y="1667664"/>
            <a:ext cx="7992888" cy="4092444"/>
          </a:xfrm>
          <a:prstGeom prst="rect">
            <a:avLst/>
          </a:prstGeom>
          <a:noFill/>
        </p:spPr>
        <p:txBody>
          <a:bodyPr wrap="square" lIns="72558" tIns="36279" rIns="72558" bIns="36279" rtlCol="0">
            <a:spAutoFit/>
          </a:bodyPr>
          <a:lstStyle/>
          <a:p>
            <a:pPr marL="28575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鼓励破产重整制度的适用。</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在市场环境中，债务人发现自身出现困境的能力要远胜于债权人。</a:t>
            </a:r>
            <a:r>
              <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DIP</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模式中债务人管理层继续保持占有的特点鼓励管理层自发地选择重整程序并尽早地披露相关信息。而管理人模式所导致的管理层权利更迭，可能致使后者在债务人出现困境时采取孤注一掷的行为，从而使得债务人状况更为恶化。</a:t>
            </a:r>
            <a:endParaRPr kumimoji="1" lang="zh-CN"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285750" lvl="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继续经营价值的保存</a:t>
            </a:r>
            <a:r>
              <a:rPr kumimoji="1" lang="zh-CN" altLang="zh-CN" sz="1600" b="1" dirty="0">
                <a:solidFill>
                  <a:schemeClr val="tx1">
                    <a:lumMod val="85000"/>
                    <a:lumOff val="15000"/>
                  </a:schemeClr>
                </a:solidFill>
                <a:latin typeface="微软雅黑" panose="020B0503020204020204" pitchFamily="34" charset="-122"/>
                <a:ea typeface="微软雅黑" panose="020B0503020204020204" pitchFamily="34" charset="-122"/>
              </a:rPr>
              <a:t>。</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企业作为契约关系的集合而存在，管理层在重整程序中保持占有将有利于维护一家企业对内关系（与职工之间）以及对外关系（与银行或供应商等外在主体之间）。此外，</a:t>
            </a:r>
            <a:r>
              <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DIP</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模式还有利于发挥管理层的能动性，在重整制度的保护下，充分利用其专业知识对债务人进行调整与改造。</a:t>
            </a:r>
            <a:endPar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28575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以谈判为核心的市场机制的引入。</a:t>
            </a:r>
            <a:r>
              <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DIP</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制度以私权利主体谈判博弈为核心的机制能够让市场主体的合意能够与外部市场顺接。谈判机制所具有的灵活性与包容性将使得重整程序承载更多的社会价值，而私权利主体谈判亦将比司法裁判更为效率。</a:t>
            </a:r>
          </a:p>
        </p:txBody>
      </p:sp>
      <p:sp>
        <p:nvSpPr>
          <p:cNvPr id="7" name="TextBox 10">
            <a:extLst>
              <a:ext uri="{FF2B5EF4-FFF2-40B4-BE49-F238E27FC236}">
                <a16:creationId xmlns:a16="http://schemas.microsoft.com/office/drawing/2014/main" id="{B87F17CF-51E9-4ACC-9CDB-23C4CDC79127}"/>
              </a:ext>
            </a:extLst>
          </p:cNvPr>
          <p:cNvSpPr txBox="1"/>
          <p:nvPr/>
        </p:nvSpPr>
        <p:spPr>
          <a:xfrm>
            <a:off x="1129661" y="1103526"/>
            <a:ext cx="733077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altLang="zh-CN" b="1" dirty="0">
                <a:latin typeface="微软雅黑" panose="020B0503020204020204" pitchFamily="34" charset="-122"/>
                <a:ea typeface="微软雅黑" panose="020B0503020204020204" pitchFamily="34" charset="-122"/>
              </a:rPr>
              <a:t>DIP</a:t>
            </a:r>
            <a:r>
              <a:rPr lang="zh-CN" altLang="en-US" b="1" dirty="0">
                <a:latin typeface="微软雅黑" panose="020B0503020204020204" pitchFamily="34" charset="-122"/>
                <a:ea typeface="微软雅黑" panose="020B0503020204020204" pitchFamily="34" charset="-122"/>
              </a:rPr>
              <a:t>模式的优势</a:t>
            </a:r>
          </a:p>
        </p:txBody>
      </p:sp>
      <p:grpSp>
        <p:nvGrpSpPr>
          <p:cNvPr id="8" name="组合 7">
            <a:extLst>
              <a:ext uri="{FF2B5EF4-FFF2-40B4-BE49-F238E27FC236}">
                <a16:creationId xmlns:a16="http://schemas.microsoft.com/office/drawing/2014/main" id="{07344D9E-8ADA-4CCE-9B49-1E0B803C7A24}"/>
              </a:ext>
            </a:extLst>
          </p:cNvPr>
          <p:cNvGrpSpPr/>
          <p:nvPr/>
        </p:nvGrpSpPr>
        <p:grpSpPr>
          <a:xfrm>
            <a:off x="683568" y="1073908"/>
            <a:ext cx="1123354" cy="400110"/>
            <a:chOff x="4738906" y="2984319"/>
            <a:chExt cx="1123354" cy="400110"/>
          </a:xfrm>
        </p:grpSpPr>
        <p:sp>
          <p:nvSpPr>
            <p:cNvPr id="10" name="椭圆 9">
              <a:extLst>
                <a:ext uri="{FF2B5EF4-FFF2-40B4-BE49-F238E27FC236}">
                  <a16:creationId xmlns:a16="http://schemas.microsoft.com/office/drawing/2014/main" id="{49B7F96C-8F2D-4418-AB89-8DC08D851241}"/>
                </a:ext>
              </a:extLst>
            </p:cNvPr>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20">
              <a:extLst>
                <a:ext uri="{FF2B5EF4-FFF2-40B4-BE49-F238E27FC236}">
                  <a16:creationId xmlns:a16="http://schemas.microsoft.com/office/drawing/2014/main" id="{5CDCF67C-8EA9-443D-A1BD-ECCF3CF1E9A5}"/>
                </a:ext>
              </a:extLst>
            </p:cNvPr>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1</a:t>
              </a:r>
              <a:endParaRPr lang="zh-CN" altLang="en-US" sz="2000" b="1" dirty="0">
                <a:solidFill>
                  <a:schemeClr val="bg1"/>
                </a:solidFill>
              </a:endParaRPr>
            </a:p>
          </p:txBody>
        </p:sp>
      </p:grpSp>
    </p:spTree>
    <p:extLst>
      <p:ext uri="{BB962C8B-B14F-4D97-AF65-F5344CB8AC3E}">
        <p14:creationId xmlns:p14="http://schemas.microsoft.com/office/powerpoint/2010/main" val="629412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8</a:t>
            </a:fld>
            <a:endParaRPr lang="zh-CN" altLang="en-US"/>
          </a:p>
        </p:txBody>
      </p:sp>
      <p:pic>
        <p:nvPicPr>
          <p:cNvPr id="12" name="图片 11" descr="3478.png">
            <a:extLst>
              <a:ext uri="{FF2B5EF4-FFF2-40B4-BE49-F238E27FC236}">
                <a16:creationId xmlns:a16="http://schemas.microsoft.com/office/drawing/2014/main" id="{C2D774E1-C7A7-45A7-9BED-D6AC130946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809" y="589910"/>
            <a:ext cx="217702" cy="215211"/>
          </a:xfrm>
          <a:prstGeom prst="rect">
            <a:avLst/>
          </a:prstGeom>
        </p:spPr>
      </p:pic>
      <p:sp>
        <p:nvSpPr>
          <p:cNvPr id="13" name="文本框 6">
            <a:extLst>
              <a:ext uri="{FF2B5EF4-FFF2-40B4-BE49-F238E27FC236}">
                <a16:creationId xmlns:a16="http://schemas.microsoft.com/office/drawing/2014/main" id="{10C8FDDF-8680-43F6-BB75-A889AF4A33EF}"/>
              </a:ext>
            </a:extLst>
          </p:cNvPr>
          <p:cNvSpPr txBox="1"/>
          <p:nvPr/>
        </p:nvSpPr>
        <p:spPr>
          <a:xfrm>
            <a:off x="744922" y="527677"/>
            <a:ext cx="3426277"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（三）</a:t>
            </a:r>
            <a:r>
              <a:rPr lang="en-US" altLang="zh-CN" sz="2000" b="1" dirty="0">
                <a:solidFill>
                  <a:srgbClr val="E46C0A"/>
                </a:solidFill>
              </a:rPr>
              <a:t>DIP</a:t>
            </a:r>
            <a:r>
              <a:rPr lang="zh-CN" altLang="en-US" sz="2000" b="1" dirty="0">
                <a:solidFill>
                  <a:srgbClr val="E46C0A"/>
                </a:solidFill>
              </a:rPr>
              <a:t>模式的优势和不足</a:t>
            </a:r>
          </a:p>
        </p:txBody>
      </p:sp>
      <p:sp>
        <p:nvSpPr>
          <p:cNvPr id="6" name="TextBox 10">
            <a:extLst>
              <a:ext uri="{FF2B5EF4-FFF2-40B4-BE49-F238E27FC236}">
                <a16:creationId xmlns:a16="http://schemas.microsoft.com/office/drawing/2014/main" id="{F0C2D3C7-1960-4FB4-80BD-A707B3F57FF5}"/>
              </a:ext>
            </a:extLst>
          </p:cNvPr>
          <p:cNvSpPr txBox="1"/>
          <p:nvPr/>
        </p:nvSpPr>
        <p:spPr>
          <a:xfrm>
            <a:off x="630660" y="1667664"/>
            <a:ext cx="7992888" cy="2615116"/>
          </a:xfrm>
          <a:prstGeom prst="rect">
            <a:avLst/>
          </a:prstGeom>
          <a:noFill/>
        </p:spPr>
        <p:txBody>
          <a:bodyPr wrap="square" lIns="72558" tIns="36279" rIns="72558" bIns="36279" rtlCol="0">
            <a:spAutoFit/>
          </a:bodyPr>
          <a:lstStyle/>
          <a:p>
            <a:pPr marL="285750" lvl="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债务人不当拖延程序。</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债务人可能为了在重整程序中获得更多的利益，迫使债权人让步而故意拖延重整程序的进程，从而导致重整程序的时间不当延长。</a:t>
            </a:r>
            <a:endParaRPr kumimoji="1" lang="zh-CN"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285750" lvl="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隐匿资产、逃废债务。</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债务人可能利用其在</a:t>
            </a:r>
            <a:r>
              <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DIP</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模式中获得的权利以达到隐匿资产、逃废债务的目的，从而使得债权人的权益受到重大损害。</a:t>
            </a:r>
            <a:endPar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285750" indent="-285750" algn="just">
              <a:lnSpc>
                <a:spcPct val="150000"/>
              </a:lnSpc>
              <a:buFont typeface="Wingdings" panose="05000000000000000000" pitchFamily="2" charset="2"/>
              <a:buChar char="u"/>
            </a:pPr>
            <a:r>
              <a:rPr kumimoji="1"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谈判机制的失灵。</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如同在正常的市场制度中一样，</a:t>
            </a:r>
            <a:r>
              <a:rPr kumimoji="1"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DIP</a:t>
            </a:r>
            <a:r>
              <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制度以私权利主体谈判博弈为核心的机制可能也会出现失灵，出现无法由私权利主体完全内部化的问题，此时便需要公权力介入解决困境 </a:t>
            </a:r>
            <a:r>
              <a:rPr kumimoji="1" lang="zh-CN" altLang="zh-CN" sz="1600" dirty="0">
                <a:solidFill>
                  <a:schemeClr val="tx1">
                    <a:lumMod val="85000"/>
                    <a:lumOff val="15000"/>
                  </a:schemeClr>
                </a:solidFill>
                <a:latin typeface="微软雅黑" panose="020B0503020204020204" pitchFamily="34" charset="-122"/>
                <a:ea typeface="微软雅黑" panose="020B0503020204020204" pitchFamily="34" charset="-122"/>
              </a:rPr>
              <a:t>。</a:t>
            </a:r>
            <a:endParaRPr kumimoji="1"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 name="TextBox 10">
            <a:extLst>
              <a:ext uri="{FF2B5EF4-FFF2-40B4-BE49-F238E27FC236}">
                <a16:creationId xmlns:a16="http://schemas.microsoft.com/office/drawing/2014/main" id="{6C06309C-06A8-4BFC-B4BD-5D47DDD4603A}"/>
              </a:ext>
            </a:extLst>
          </p:cNvPr>
          <p:cNvSpPr txBox="1"/>
          <p:nvPr/>
        </p:nvSpPr>
        <p:spPr>
          <a:xfrm>
            <a:off x="1129661" y="1103526"/>
            <a:ext cx="733077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altLang="zh-CN" b="1" dirty="0">
                <a:latin typeface="微软雅黑" panose="020B0503020204020204" pitchFamily="34" charset="-122"/>
                <a:ea typeface="微软雅黑" panose="020B0503020204020204" pitchFamily="34" charset="-122"/>
              </a:rPr>
              <a:t>DIP</a:t>
            </a:r>
            <a:r>
              <a:rPr lang="zh-CN" altLang="en-US" b="1" dirty="0">
                <a:latin typeface="微软雅黑" panose="020B0503020204020204" pitchFamily="34" charset="-122"/>
                <a:ea typeface="微软雅黑" panose="020B0503020204020204" pitchFamily="34" charset="-122"/>
              </a:rPr>
              <a:t>模式的不足</a:t>
            </a:r>
          </a:p>
        </p:txBody>
      </p:sp>
      <p:grpSp>
        <p:nvGrpSpPr>
          <p:cNvPr id="8" name="组合 7">
            <a:extLst>
              <a:ext uri="{FF2B5EF4-FFF2-40B4-BE49-F238E27FC236}">
                <a16:creationId xmlns:a16="http://schemas.microsoft.com/office/drawing/2014/main" id="{AF7BF3FA-90FC-47EC-926F-748F5560FF43}"/>
              </a:ext>
            </a:extLst>
          </p:cNvPr>
          <p:cNvGrpSpPr/>
          <p:nvPr/>
        </p:nvGrpSpPr>
        <p:grpSpPr>
          <a:xfrm>
            <a:off x="683568" y="1073908"/>
            <a:ext cx="1123354" cy="400110"/>
            <a:chOff x="4738906" y="2984319"/>
            <a:chExt cx="1123354" cy="400110"/>
          </a:xfrm>
        </p:grpSpPr>
        <p:sp>
          <p:nvSpPr>
            <p:cNvPr id="10" name="椭圆 9">
              <a:extLst>
                <a:ext uri="{FF2B5EF4-FFF2-40B4-BE49-F238E27FC236}">
                  <a16:creationId xmlns:a16="http://schemas.microsoft.com/office/drawing/2014/main" id="{921C48F4-295F-4714-BA92-B9B2B0683F0D}"/>
                </a:ext>
              </a:extLst>
            </p:cNvPr>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20">
              <a:extLst>
                <a:ext uri="{FF2B5EF4-FFF2-40B4-BE49-F238E27FC236}">
                  <a16:creationId xmlns:a16="http://schemas.microsoft.com/office/drawing/2014/main" id="{B8DC9EA1-AA90-4263-962A-C835AA86336C}"/>
                </a:ext>
              </a:extLst>
            </p:cNvPr>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2</a:t>
              </a:r>
              <a:endParaRPr lang="zh-CN" altLang="en-US" sz="2000" b="1" dirty="0">
                <a:solidFill>
                  <a:schemeClr val="bg1"/>
                </a:solidFill>
              </a:endParaRPr>
            </a:p>
          </p:txBody>
        </p:sp>
      </p:grpSp>
    </p:spTree>
    <p:extLst>
      <p:ext uri="{BB962C8B-B14F-4D97-AF65-F5344CB8AC3E}">
        <p14:creationId xmlns:p14="http://schemas.microsoft.com/office/powerpoint/2010/main" val="149976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logo.png"/>
          <p:cNvPicPr>
            <a:picLocks noChangeAspect="1"/>
          </p:cNvPicPr>
          <p:nvPr/>
        </p:nvPicPr>
        <p:blipFill rotWithShape="1">
          <a:blip r:embed="rId3" cstate="print">
            <a:extLst>
              <a:ext uri="{28A0092B-C50C-407E-A947-70E740481C1C}">
                <a14:useLocalDpi xmlns:a14="http://schemas.microsoft.com/office/drawing/2010/main" val="0"/>
              </a:ext>
            </a:extLst>
          </a:blip>
          <a:srcRect l="4220" t="7934" r="69244" b="74403"/>
          <a:stretch/>
        </p:blipFill>
        <p:spPr>
          <a:xfrm>
            <a:off x="7597885" y="6279384"/>
            <a:ext cx="1546115" cy="578616"/>
          </a:xfrm>
          <a:prstGeom prst="rect">
            <a:avLst/>
          </a:prstGeom>
        </p:spPr>
      </p:pic>
      <p:sp>
        <p:nvSpPr>
          <p:cNvPr id="15" name="灯片编号占位符 14"/>
          <p:cNvSpPr>
            <a:spLocks noGrp="1"/>
          </p:cNvSpPr>
          <p:nvPr>
            <p:ph type="sldNum" sz="quarter" idx="12"/>
          </p:nvPr>
        </p:nvSpPr>
        <p:spPr/>
        <p:txBody>
          <a:bodyPr/>
          <a:lstStyle/>
          <a:p>
            <a:fld id="{FD30286B-7186-4059-AAE9-6923098463C9}" type="slidenum">
              <a:rPr lang="zh-CN" altLang="en-US" smtClean="0"/>
              <a:t>9</a:t>
            </a:fld>
            <a:endParaRPr lang="zh-CN" altLang="en-US" dirty="0"/>
          </a:p>
        </p:txBody>
      </p:sp>
      <p:sp>
        <p:nvSpPr>
          <p:cNvPr id="19" name="TextBox 18"/>
          <p:cNvSpPr txBox="1"/>
          <p:nvPr/>
        </p:nvSpPr>
        <p:spPr>
          <a:xfrm>
            <a:off x="800278" y="2052342"/>
            <a:ext cx="7732162" cy="3504142"/>
          </a:xfrm>
          <a:prstGeom prst="rect">
            <a:avLst/>
          </a:prstGeom>
          <a:noFill/>
        </p:spPr>
        <p:txBody>
          <a:bodyPr wrap="square" lIns="72558" tIns="36279" rIns="72558" bIns="36279" rtlCol="0">
            <a:spAutoFit/>
          </a:bodyPr>
          <a:lstStyle/>
          <a:p>
            <a:pPr marL="285750" indent="-285750" algn="just">
              <a:lnSpc>
                <a:spcPct val="150000"/>
              </a:lnSpc>
              <a:buFont typeface="Wingdings" panose="05000000000000000000" pitchFamily="2" charset="2"/>
              <a:buChar char="u"/>
            </a:pPr>
            <a:r>
              <a:rPr lang="zh-CN" altLang="en-US" b="1" dirty="0">
                <a:latin typeface="微软雅黑" panose="020B0503020204020204" pitchFamily="34" charset="-122"/>
                <a:ea typeface="微软雅黑" panose="020B0503020204020204" pitchFamily="34" charset="-122"/>
              </a:rPr>
              <a:t>适用债务人自行管理制度的</a:t>
            </a:r>
            <a:r>
              <a:rPr lang="zh-CN" altLang="en-US" b="1" dirty="0">
                <a:solidFill>
                  <a:srgbClr val="E46C0A"/>
                </a:solidFill>
                <a:latin typeface="微软雅黑" panose="020B0503020204020204" pitchFamily="34" charset="-122"/>
                <a:ea typeface="微软雅黑" panose="020B0503020204020204" pitchFamily="34" charset="-122"/>
              </a:rPr>
              <a:t>案件情况</a:t>
            </a:r>
            <a:endParaRPr lang="en-US" altLang="zh-CN" b="1" dirty="0">
              <a:solidFill>
                <a:srgbClr val="E46C0A"/>
              </a:solidFill>
              <a:latin typeface="微软雅黑" panose="020B0503020204020204" pitchFamily="34" charset="-122"/>
              <a:ea typeface="微软雅黑" panose="020B0503020204020204" pitchFamily="34" charset="-122"/>
            </a:endParaRPr>
          </a:p>
          <a:p>
            <a:pPr lvl="1" algn="just">
              <a:lnSpc>
                <a:spcPct val="150000"/>
              </a:lnSpc>
            </a:pPr>
            <a:r>
              <a:rPr lang="zh-CN" altLang="en-US" dirty="0">
                <a:latin typeface="隶书" panose="02010509060101010101" pitchFamily="49" charset="-122"/>
                <a:ea typeface="隶书" panose="02010509060101010101" pitchFamily="49" charset="-122"/>
              </a:rPr>
              <a:t>以上市公司重整案件为例，已实施重整的上市公司中共</a:t>
            </a:r>
            <a:r>
              <a:rPr lang="en-US" altLang="zh-CN" dirty="0">
                <a:latin typeface="隶书" panose="02010509060101010101" pitchFamily="49" charset="-122"/>
                <a:ea typeface="隶书" panose="02010509060101010101" pitchFamily="49" charset="-122"/>
              </a:rPr>
              <a:t>50</a:t>
            </a:r>
            <a:r>
              <a:rPr lang="zh-CN" altLang="en-US" dirty="0">
                <a:latin typeface="隶书" panose="02010509060101010101" pitchFamily="49" charset="-122"/>
                <a:ea typeface="隶书" panose="02010509060101010101" pitchFamily="49" charset="-122"/>
              </a:rPr>
              <a:t>多家，其中采用了债务人自行管理模式不到</a:t>
            </a:r>
            <a:r>
              <a:rPr lang="zh-CN" altLang="en-US" dirty="0">
                <a:solidFill>
                  <a:srgbClr val="E46C0A"/>
                </a:solidFill>
                <a:latin typeface="隶书" panose="02010509060101010101" pitchFamily="49" charset="-122"/>
                <a:ea typeface="隶书" panose="02010509060101010101" pitchFamily="49" charset="-122"/>
              </a:rPr>
              <a:t>四分之一</a:t>
            </a:r>
            <a:r>
              <a:rPr lang="zh-CN" altLang="en-US" dirty="0">
                <a:latin typeface="隶书" panose="02010509060101010101" pitchFamily="49" charset="-122"/>
                <a:ea typeface="隶书" panose="02010509060101010101" pitchFamily="49" charset="-122"/>
              </a:rPr>
              <a:t>。 </a:t>
            </a:r>
            <a:endParaRPr lang="en-US" altLang="zh-CN" dirty="0">
              <a:latin typeface="隶书" panose="02010509060101010101" pitchFamily="49" charset="-122"/>
              <a:ea typeface="隶书" panose="02010509060101010101" pitchFamily="49" charset="-122"/>
            </a:endParaRPr>
          </a:p>
          <a:p>
            <a:pPr lvl="1" algn="just">
              <a:lnSpc>
                <a:spcPct val="150000"/>
              </a:lnSpc>
            </a:pPr>
            <a:endParaRPr lang="en-US" altLang="zh-CN" dirty="0">
              <a:latin typeface="隶书" panose="02010509060101010101" pitchFamily="49" charset="-122"/>
              <a:ea typeface="隶书" panose="02010509060101010101" pitchFamily="49" charset="-122"/>
            </a:endParaRPr>
          </a:p>
          <a:p>
            <a:pPr marL="285750" lvl="0" indent="-285750" algn="just">
              <a:lnSpc>
                <a:spcPct val="150000"/>
              </a:lnSpc>
              <a:buFont typeface="Wingdings" panose="05000000000000000000" pitchFamily="2" charset="2"/>
              <a:buChar char="u"/>
            </a:pPr>
            <a:r>
              <a:rPr lang="zh-CN" altLang="en-US" b="1" dirty="0">
                <a:latin typeface="微软雅黑" panose="020B0503020204020204" pitchFamily="34" charset="-122"/>
                <a:ea typeface="微软雅黑" panose="020B0503020204020204" pitchFamily="34" charset="-122"/>
              </a:rPr>
              <a:t>适用债务人自行管理制度的</a:t>
            </a:r>
            <a:r>
              <a:rPr lang="zh-CN" altLang="en-US" b="1" dirty="0">
                <a:solidFill>
                  <a:srgbClr val="E46C0A"/>
                </a:solidFill>
                <a:latin typeface="微软雅黑" panose="020B0503020204020204" pitchFamily="34" charset="-122"/>
                <a:ea typeface="微软雅黑" panose="020B0503020204020204" pitchFamily="34" charset="-122"/>
              </a:rPr>
              <a:t>案例</a:t>
            </a:r>
            <a:endParaRPr lang="en-US" altLang="zh-CN" b="1" dirty="0">
              <a:solidFill>
                <a:srgbClr val="E46C0A"/>
              </a:solidFill>
              <a:latin typeface="微软雅黑" panose="020B0503020204020204" pitchFamily="34" charset="-122"/>
              <a:ea typeface="微软雅黑" panose="020B0503020204020204" pitchFamily="34" charset="-122"/>
            </a:endParaRPr>
          </a:p>
          <a:p>
            <a:pPr lvl="1" algn="just">
              <a:lnSpc>
                <a:spcPts val="2700"/>
              </a:lnSpc>
            </a:pPr>
            <a:r>
              <a:rPr lang="zh-CN" altLang="en-US" dirty="0">
                <a:latin typeface="隶书" panose="02010509060101010101" pitchFamily="49" charset="-122"/>
                <a:ea typeface="隶书" panose="02010509060101010101" pitchFamily="49" charset="-122"/>
              </a:rPr>
              <a:t>法院</a:t>
            </a:r>
            <a:r>
              <a:rPr lang="zh-CN" altLang="en-US" dirty="0">
                <a:solidFill>
                  <a:srgbClr val="E46C0A"/>
                </a:solidFill>
                <a:latin typeface="隶书" panose="02010509060101010101" pitchFamily="49" charset="-122"/>
                <a:ea typeface="隶书" panose="02010509060101010101" pitchFamily="49" charset="-122"/>
              </a:rPr>
              <a:t>批准</a:t>
            </a:r>
            <a:r>
              <a:rPr lang="zh-CN" altLang="en-US" dirty="0">
                <a:latin typeface="隶书" panose="02010509060101010101" pitchFamily="49" charset="-122"/>
                <a:ea typeface="隶书" panose="02010509060101010101" pitchFamily="49" charset="-122"/>
              </a:rPr>
              <a:t>自行管理的案例：中华自行车公司重整、辉山乳业系列公司重整</a:t>
            </a:r>
            <a:endParaRPr lang="en-US" altLang="zh-CN" dirty="0">
              <a:latin typeface="隶书" panose="02010509060101010101" pitchFamily="49" charset="-122"/>
              <a:ea typeface="隶书" panose="02010509060101010101" pitchFamily="49" charset="-122"/>
            </a:endParaRPr>
          </a:p>
          <a:p>
            <a:pPr lvl="1" algn="just">
              <a:lnSpc>
                <a:spcPts val="2700"/>
              </a:lnSpc>
            </a:pPr>
            <a:r>
              <a:rPr lang="zh-CN" altLang="en-US" dirty="0">
                <a:latin typeface="隶书" panose="02010509060101010101" pitchFamily="49" charset="-122"/>
                <a:ea typeface="隶书" panose="02010509060101010101" pitchFamily="49" charset="-122"/>
              </a:rPr>
              <a:t>法院</a:t>
            </a:r>
            <a:r>
              <a:rPr lang="zh-CN" altLang="en-US" dirty="0">
                <a:solidFill>
                  <a:srgbClr val="E46C0A"/>
                </a:solidFill>
                <a:latin typeface="隶书" panose="02010509060101010101" pitchFamily="49" charset="-122"/>
                <a:ea typeface="隶书" panose="02010509060101010101" pitchFamily="49" charset="-122"/>
              </a:rPr>
              <a:t>不批准</a:t>
            </a:r>
            <a:r>
              <a:rPr lang="zh-CN" altLang="en-US" dirty="0">
                <a:latin typeface="隶书" panose="02010509060101010101" pitchFamily="49" charset="-122"/>
                <a:ea typeface="隶书" panose="02010509060101010101" pitchFamily="49" charset="-122"/>
              </a:rPr>
              <a:t>自行管理的案例：大连</a:t>
            </a:r>
            <a:r>
              <a:rPr lang="en-US" altLang="zh-CN" dirty="0">
                <a:latin typeface="隶书" panose="02010509060101010101" pitchFamily="49" charset="-122"/>
                <a:ea typeface="隶书" panose="02010509060101010101" pitchFamily="49" charset="-122"/>
              </a:rPr>
              <a:t>STX</a:t>
            </a:r>
            <a:r>
              <a:rPr lang="zh-CN" altLang="en-US" dirty="0">
                <a:latin typeface="隶书" panose="02010509060101010101" pitchFamily="49" charset="-122"/>
                <a:ea typeface="隶书" panose="02010509060101010101" pitchFamily="49" charset="-122"/>
              </a:rPr>
              <a:t>造船系列公司重整（后因未能够成功招募重组方而转为破产清算程序）</a:t>
            </a:r>
            <a:endParaRPr lang="en-US" altLang="zh-CN" dirty="0">
              <a:latin typeface="隶书" panose="02010509060101010101" pitchFamily="49" charset="-122"/>
              <a:ea typeface="隶书" panose="02010509060101010101" pitchFamily="49" charset="-122"/>
            </a:endParaRPr>
          </a:p>
        </p:txBody>
      </p:sp>
      <p:sp>
        <p:nvSpPr>
          <p:cNvPr id="12" name="TextBox 10">
            <a:extLst>
              <a:ext uri="{FF2B5EF4-FFF2-40B4-BE49-F238E27FC236}">
                <a16:creationId xmlns:a16="http://schemas.microsoft.com/office/drawing/2014/main" id="{85A78B7E-F19E-41B8-8727-51801051216A}"/>
              </a:ext>
            </a:extLst>
          </p:cNvPr>
          <p:cNvSpPr txBox="1"/>
          <p:nvPr/>
        </p:nvSpPr>
        <p:spPr>
          <a:xfrm>
            <a:off x="1201669" y="1402324"/>
            <a:ext cx="733077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b="1" dirty="0">
                <a:latin typeface="微软雅黑" panose="020B0503020204020204" pitchFamily="34" charset="-122"/>
                <a:ea typeface="微软雅黑" panose="020B0503020204020204" pitchFamily="34" charset="-122"/>
              </a:rPr>
              <a:t>我国司法实务中债务人自行管理制度的适用现状</a:t>
            </a:r>
          </a:p>
        </p:txBody>
      </p:sp>
      <p:grpSp>
        <p:nvGrpSpPr>
          <p:cNvPr id="14" name="组合 13">
            <a:extLst>
              <a:ext uri="{FF2B5EF4-FFF2-40B4-BE49-F238E27FC236}">
                <a16:creationId xmlns:a16="http://schemas.microsoft.com/office/drawing/2014/main" id="{71FFF607-0FBC-463F-A655-354B9C9BFA35}"/>
              </a:ext>
            </a:extLst>
          </p:cNvPr>
          <p:cNvGrpSpPr/>
          <p:nvPr/>
        </p:nvGrpSpPr>
        <p:grpSpPr>
          <a:xfrm>
            <a:off x="755576" y="1372706"/>
            <a:ext cx="1123354" cy="400110"/>
            <a:chOff x="4738906" y="2984319"/>
            <a:chExt cx="1123354" cy="400110"/>
          </a:xfrm>
        </p:grpSpPr>
        <p:sp>
          <p:nvSpPr>
            <p:cNvPr id="16" name="椭圆 15">
              <a:extLst>
                <a:ext uri="{FF2B5EF4-FFF2-40B4-BE49-F238E27FC236}">
                  <a16:creationId xmlns:a16="http://schemas.microsoft.com/office/drawing/2014/main" id="{2FC09F1D-3B2A-4029-9FA0-9FB9D4FFCD3D}"/>
                </a:ext>
              </a:extLst>
            </p:cNvPr>
            <p:cNvSpPr/>
            <p:nvPr/>
          </p:nvSpPr>
          <p:spPr>
            <a:xfrm>
              <a:off x="4749300" y="3056961"/>
              <a:ext cx="297757" cy="296029"/>
            </a:xfrm>
            <a:prstGeom prst="ellipse">
              <a:avLst/>
            </a:prstGeom>
            <a:solidFill>
              <a:srgbClr val="FF9933"/>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20">
              <a:extLst>
                <a:ext uri="{FF2B5EF4-FFF2-40B4-BE49-F238E27FC236}">
                  <a16:creationId xmlns:a16="http://schemas.microsoft.com/office/drawing/2014/main" id="{9963983E-F593-49DB-AAEF-DB5A74323D64}"/>
                </a:ext>
              </a:extLst>
            </p:cNvPr>
            <p:cNvSpPr txBox="1"/>
            <p:nvPr/>
          </p:nvSpPr>
          <p:spPr>
            <a:xfrm>
              <a:off x="4738906" y="2984319"/>
              <a:ext cx="1123354" cy="400110"/>
            </a:xfrm>
            <a:prstGeom prst="rect">
              <a:avLst/>
            </a:prstGeom>
            <a:noFill/>
          </p:spPr>
          <p:txBody>
            <a:bodyPr wrap="square" rtlCol="0">
              <a:spAutoFit/>
            </a:bodyPr>
            <a:lstStyle/>
            <a:p>
              <a:r>
                <a:rPr lang="en-US" altLang="zh-CN" sz="2000" b="1" dirty="0">
                  <a:solidFill>
                    <a:schemeClr val="bg1"/>
                  </a:solidFill>
                </a:rPr>
                <a:t>1</a:t>
              </a:r>
              <a:endParaRPr lang="zh-CN" altLang="en-US" sz="2000" b="1" dirty="0">
                <a:solidFill>
                  <a:schemeClr val="bg1"/>
                </a:solidFill>
              </a:endParaRPr>
            </a:p>
          </p:txBody>
        </p:sp>
      </p:grpSp>
      <p:pic>
        <p:nvPicPr>
          <p:cNvPr id="18" name="图片 17" descr="3478.png">
            <a:extLst>
              <a:ext uri="{FF2B5EF4-FFF2-40B4-BE49-F238E27FC236}">
                <a16:creationId xmlns:a16="http://schemas.microsoft.com/office/drawing/2014/main" id="{6B764A13-7D5F-4E7F-A112-BF41F7A84A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548" y="589910"/>
            <a:ext cx="217702" cy="215211"/>
          </a:xfrm>
          <a:prstGeom prst="rect">
            <a:avLst/>
          </a:prstGeom>
        </p:spPr>
      </p:pic>
      <p:sp>
        <p:nvSpPr>
          <p:cNvPr id="20" name="文本框 6">
            <a:extLst>
              <a:ext uri="{FF2B5EF4-FFF2-40B4-BE49-F238E27FC236}">
                <a16:creationId xmlns:a16="http://schemas.microsoft.com/office/drawing/2014/main" id="{CAB3E751-386A-4647-86ED-C44F6B90BF44}"/>
              </a:ext>
            </a:extLst>
          </p:cNvPr>
          <p:cNvSpPr txBox="1"/>
          <p:nvPr/>
        </p:nvSpPr>
        <p:spPr>
          <a:xfrm>
            <a:off x="987661" y="527677"/>
            <a:ext cx="3224299" cy="381043"/>
          </a:xfrm>
          <a:prstGeom prst="rect">
            <a:avLst/>
          </a:prstGeom>
          <a:noFill/>
        </p:spPr>
        <p:txBody>
          <a:bodyPr wrap="none" lIns="72558" tIns="36279" rIns="72558" bIns="36279" rtlCol="0">
            <a:spAutoFit/>
          </a:bodyPr>
          <a:lstStyle>
            <a:defPPr>
              <a:defRPr lang="zh-CN"/>
            </a:defPPr>
            <a:lvl1pPr>
              <a:defRPr kumimoji="1" sz="25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b="1" dirty="0">
                <a:solidFill>
                  <a:srgbClr val="E46C0A"/>
                </a:solidFill>
              </a:rPr>
              <a:t>（四）债务人自行管理模式</a:t>
            </a:r>
          </a:p>
        </p:txBody>
      </p:sp>
    </p:spTree>
    <p:extLst>
      <p:ext uri="{BB962C8B-B14F-4D97-AF65-F5344CB8AC3E}">
        <p14:creationId xmlns:p14="http://schemas.microsoft.com/office/powerpoint/2010/main" val="128657728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文档" ma:contentTypeID="0x010100D804768449DBBC488494FFFFFCAF1CBF" ma:contentTypeVersion="0" ma:contentTypeDescription="新建文档。" ma:contentTypeScope="" ma:versionID="e27db9b3dea6709cae5bffa2d34e1d86">
  <xsd:schema xmlns:xsd="http://www.w3.org/2001/XMLSchema" xmlns:xs="http://www.w3.org/2001/XMLSchema" xmlns:p="http://schemas.microsoft.com/office/2006/metadata/properties" targetNamespace="http://schemas.microsoft.com/office/2006/metadata/properties" ma:root="true" ma:fieldsID="9adfd09ad98667f9c194c646e975416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1B7FD5-2A9F-4943-9AE3-6B18A8263B2D}">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B0BD17B-D982-4BFE-BC07-B26198CF4EE2}">
  <ds:schemaRefs>
    <ds:schemaRef ds:uri="http://schemas.microsoft.com/sharepoint/v3/contenttype/forms"/>
  </ds:schemaRefs>
</ds:datastoreItem>
</file>

<file path=customXml/itemProps3.xml><?xml version="1.0" encoding="utf-8"?>
<ds:datastoreItem xmlns:ds="http://schemas.openxmlformats.org/officeDocument/2006/customXml" ds:itemID="{0AA66212-1A12-4697-B076-CADAB2B764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2562</TotalTime>
  <Words>5471</Words>
  <Application>Microsoft Office PowerPoint</Application>
  <PresentationFormat>全屏显示(4:3)</PresentationFormat>
  <Paragraphs>440</Paragraphs>
  <Slides>36</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36</vt:i4>
      </vt:variant>
    </vt:vector>
  </HeadingPairs>
  <TitlesOfParts>
    <vt:vector size="46" baseType="lpstr">
      <vt:lpstr>黑体</vt:lpstr>
      <vt:lpstr>华文楷体</vt:lpstr>
      <vt:lpstr>华文新魏</vt:lpstr>
      <vt:lpstr>隶书</vt:lpstr>
      <vt:lpstr>微软雅黑</vt:lpstr>
      <vt:lpstr>Arial</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作者</dc:creator>
  <cp:lastModifiedBy>BI, YING /ZL</cp:lastModifiedBy>
  <cp:revision>266</cp:revision>
  <dcterms:created xsi:type="dcterms:W3CDTF">2017-03-04T07:12:28Z</dcterms:created>
  <dcterms:modified xsi:type="dcterms:W3CDTF">2019-09-23T06:35:49Z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0x010100D804768449DBBC488494FFFFFCAF1CBF</vt:lpwstr>
  </property>
</Properties>
</file>