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0" r:id="rId1"/>
  </p:sldMasterIdLst>
  <p:notesMasterIdLst>
    <p:notesMasterId r:id="rId42"/>
  </p:notesMasterIdLst>
  <p:sldIdLst>
    <p:sldId id="256" r:id="rId2"/>
    <p:sldId id="259" r:id="rId3"/>
    <p:sldId id="381" r:id="rId4"/>
    <p:sldId id="260" r:id="rId5"/>
    <p:sldId id="374" r:id="rId6"/>
    <p:sldId id="377" r:id="rId7"/>
    <p:sldId id="378" r:id="rId8"/>
    <p:sldId id="280" r:id="rId9"/>
    <p:sldId id="379" r:id="rId10"/>
    <p:sldId id="407" r:id="rId11"/>
    <p:sldId id="414" r:id="rId12"/>
    <p:sldId id="340" r:id="rId13"/>
    <p:sldId id="380" r:id="rId14"/>
    <p:sldId id="349" r:id="rId15"/>
    <p:sldId id="350" r:id="rId16"/>
    <p:sldId id="351" r:id="rId17"/>
    <p:sldId id="264" r:id="rId18"/>
    <p:sldId id="344" r:id="rId19"/>
    <p:sldId id="413" r:id="rId20"/>
    <p:sldId id="346" r:id="rId21"/>
    <p:sldId id="347" r:id="rId22"/>
    <p:sldId id="348" r:id="rId23"/>
    <p:sldId id="352" r:id="rId24"/>
    <p:sldId id="353" r:id="rId25"/>
    <p:sldId id="356" r:id="rId26"/>
    <p:sldId id="357" r:id="rId27"/>
    <p:sldId id="358" r:id="rId28"/>
    <p:sldId id="359" r:id="rId29"/>
    <p:sldId id="360" r:id="rId30"/>
    <p:sldId id="368" r:id="rId31"/>
    <p:sldId id="369" r:id="rId32"/>
    <p:sldId id="370" r:id="rId33"/>
    <p:sldId id="371" r:id="rId34"/>
    <p:sldId id="362" r:id="rId35"/>
    <p:sldId id="363" r:id="rId36"/>
    <p:sldId id="364" r:id="rId37"/>
    <p:sldId id="415" r:id="rId38"/>
    <p:sldId id="416" r:id="rId39"/>
    <p:sldId id="417" r:id="rId40"/>
    <p:sldId id="287"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NG Zeyi" initials="a" lastIdx="1" clrIdx="0">
    <p:extLst>
      <p:ext uri="{19B8F6BF-5375-455C-9EA6-DF929625EA0E}">
        <p15:presenceInfo xmlns:p15="http://schemas.microsoft.com/office/powerpoint/2012/main" userId="PENG Zey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浅色样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浅色样式 1 - 强调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浅色样式 1 - 强调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主题样式 1 - 强调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主题样式 1 - 强调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主题样式 1 - 强调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C7853C-536D-4A76-A0AE-DD22124D55A5}" styleName="主题样式 1 - 强调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主题样式 1 - 强调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29"/>
    <p:restoredTop sz="94682"/>
  </p:normalViewPr>
  <p:slideViewPr>
    <p:cSldViewPr snapToGrid="0" snapToObjects="1">
      <p:cViewPr>
        <p:scale>
          <a:sx n="91" d="100"/>
          <a:sy n="91" d="100"/>
        </p:scale>
        <p:origin x="-78" y="-7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A2261F-42D3-4EA5-B0C8-8DD49F9D0ED1}" type="datetimeFigureOut">
              <a:rPr lang="zh-CN" altLang="en-US" smtClean="0"/>
              <a:t>2019/9/23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346FC5-953D-4B88-A295-E85C35FC7524}" type="slidenum">
              <a:rPr lang="zh-CN" altLang="en-US" smtClean="0"/>
              <a:t>‹#›</a:t>
            </a:fld>
            <a:endParaRPr lang="zh-CN" altLang="en-US"/>
          </a:p>
        </p:txBody>
      </p:sp>
    </p:spTree>
    <p:extLst>
      <p:ext uri="{BB962C8B-B14F-4D97-AF65-F5344CB8AC3E}">
        <p14:creationId xmlns:p14="http://schemas.microsoft.com/office/powerpoint/2010/main" val="471369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zh-CN" altLang="en-US"/>
              <a:t>单击此处编辑母版标题样式</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9/23/2019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smtClean="0"/>
              <a:pPr/>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83208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9/23/2019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25274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9/23/2019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50843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ncho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9/23/2019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04388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zh-CN" altLang="en-US"/>
              <a:t>单击此处编辑母版标题样式</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48A87A34-81AB-432B-8DAE-1953F412C126}" type="datetimeFigureOut">
              <a:rPr lang="en-US" smtClean="0"/>
              <a:pPr/>
              <a:t>9/23/2019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06608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9/23/2019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94150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1447191" y="2824269"/>
            <a:ext cx="4645152" cy="2644457"/>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412362" y="2821491"/>
            <a:ext cx="4645152" cy="2637371"/>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9/23/2019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81698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9/23/2019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26673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9/23/2019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77803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zh-CN" altLang="en-US"/>
              <a:t>单击此处编辑母版标题样式</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48A87A34-81AB-432B-8DAE-1953F412C126}" type="datetimeFigureOut">
              <a:rPr lang="en-US" smtClean="0"/>
              <a:pPr/>
              <a:t>9/23/2019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08240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smtClean="0"/>
              <a:pPr/>
              <a:t>9/23/2019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56813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9/23/2019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1575791"/>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38328-B107-4F45-A8BD-CA22836E5E73}"/>
              </a:ext>
            </a:extLst>
          </p:cNvPr>
          <p:cNvSpPr>
            <a:spLocks noGrp="1"/>
          </p:cNvSpPr>
          <p:nvPr>
            <p:ph type="ctrTitle"/>
          </p:nvPr>
        </p:nvSpPr>
        <p:spPr>
          <a:xfrm>
            <a:off x="2245800" y="622068"/>
            <a:ext cx="8958758" cy="2763862"/>
          </a:xfrm>
        </p:spPr>
        <p:txBody>
          <a:bodyPr>
            <a:normAutofit/>
          </a:bodyPr>
          <a:lstStyle/>
          <a:p>
            <a:pPr algn="ctr"/>
            <a:r>
              <a:rPr lang="zh-CN" altLang="en-US" b="1" dirty="0">
                <a:latin typeface="FangSong" panose="02010609060101010101" pitchFamily="49" charset="-122"/>
                <a:ea typeface="FangSong" panose="02010609060101010101" pitchFamily="49" charset="-122"/>
              </a:rPr>
              <a:t>破产审计与破产会计</a:t>
            </a:r>
            <a:br>
              <a:rPr lang="en-US" altLang="zh-CN" sz="4800" b="1" dirty="0">
                <a:latin typeface="FangSong" panose="02010609060101010101" pitchFamily="49" charset="-122"/>
                <a:ea typeface="FangSong" panose="02010609060101010101" pitchFamily="49" charset="-122"/>
              </a:rPr>
            </a:br>
            <a:r>
              <a:rPr lang="en-US" altLang="zh-CN" sz="4000" b="1" dirty="0">
                <a:latin typeface="FangSong" panose="02010609060101010101" pitchFamily="49" charset="-122"/>
                <a:ea typeface="FangSong" panose="02010609060101010101" pitchFamily="49" charset="-122"/>
              </a:rPr>
              <a:t>——</a:t>
            </a:r>
            <a:r>
              <a:rPr lang="zh-CN" altLang="en-US" sz="4000" b="1" dirty="0">
                <a:latin typeface="FangSong" panose="02010609060101010101" pitchFamily="49" charset="-122"/>
                <a:ea typeface="FangSong" panose="02010609060101010101" pitchFamily="49" charset="-122"/>
              </a:rPr>
              <a:t>以管理人实务操作为视角</a:t>
            </a:r>
            <a:endParaRPr lang="en-US" sz="4800" b="1" dirty="0">
              <a:latin typeface="FangSong" panose="02010609060101010101" pitchFamily="49" charset="-122"/>
              <a:ea typeface="FangSong" panose="02010609060101010101" pitchFamily="49" charset="-122"/>
            </a:endParaRPr>
          </a:p>
        </p:txBody>
      </p:sp>
      <p:sp>
        <p:nvSpPr>
          <p:cNvPr id="3" name="Subtitle 2">
            <a:extLst>
              <a:ext uri="{FF2B5EF4-FFF2-40B4-BE49-F238E27FC236}">
                <a16:creationId xmlns:a16="http://schemas.microsoft.com/office/drawing/2014/main" id="{8A66F9A1-7280-C74A-AC92-98504AA54BD7}"/>
              </a:ext>
            </a:extLst>
          </p:cNvPr>
          <p:cNvSpPr>
            <a:spLocks noGrp="1"/>
          </p:cNvSpPr>
          <p:nvPr>
            <p:ph type="subTitle" idx="1"/>
          </p:nvPr>
        </p:nvSpPr>
        <p:spPr>
          <a:xfrm>
            <a:off x="2543425" y="3912632"/>
            <a:ext cx="7586095" cy="1129268"/>
          </a:xfrm>
        </p:spPr>
        <p:txBody>
          <a:bodyPr>
            <a:normAutofit/>
          </a:bodyPr>
          <a:lstStyle/>
          <a:p>
            <a:r>
              <a:rPr lang="en-GB" altLang="zh-CN" sz="2000" dirty="0"/>
              <a:t>						</a:t>
            </a:r>
            <a:r>
              <a:rPr lang="zh-CN" altLang="en-GB" sz="2000" dirty="0">
                <a:latin typeface="FangSong" panose="02010609060101010101" pitchFamily="49" charset="-122"/>
                <a:ea typeface="FangSong" panose="02010609060101010101" pitchFamily="49" charset="-122"/>
              </a:rPr>
              <a:t>讲</a:t>
            </a:r>
            <a:r>
              <a:rPr lang="zh-CN" altLang="en-US" sz="2000" dirty="0">
                <a:latin typeface="FangSong" panose="02010609060101010101" pitchFamily="49" charset="-122"/>
                <a:ea typeface="FangSong" panose="02010609060101010101" pitchFamily="49" charset="-122"/>
              </a:rPr>
              <a:t>者：卢林</a:t>
            </a:r>
            <a:endParaRPr lang="en-GB" altLang="zh-Hans" sz="2000" dirty="0">
              <a:latin typeface="FangSong" panose="02010609060101010101" pitchFamily="49" charset="-122"/>
              <a:ea typeface="FangSong" panose="02010609060101010101" pitchFamily="49" charset="-122"/>
            </a:endParaRPr>
          </a:p>
          <a:p>
            <a:pPr algn="r"/>
            <a:r>
              <a:rPr lang="zh-CN" altLang="en-US" sz="2000" dirty="0">
                <a:latin typeface="FangSong" panose="02010609060101010101" pitchFamily="49" charset="-122"/>
                <a:ea typeface="FangSong" panose="02010609060101010101" pitchFamily="49" charset="-122"/>
              </a:rPr>
              <a:t>国浩律师</a:t>
            </a:r>
            <a:r>
              <a:rPr lang="zh-Hans" altLang="en-US" sz="2000" dirty="0">
                <a:latin typeface="FangSong" panose="02010609060101010101" pitchFamily="49" charset="-122"/>
                <a:ea typeface="FangSong" panose="02010609060101010101" pitchFamily="49" charset="-122"/>
              </a:rPr>
              <a:t>（</a:t>
            </a:r>
            <a:r>
              <a:rPr lang="zh-CN" altLang="en-US" sz="2000" dirty="0">
                <a:latin typeface="FangSong" panose="02010609060101010101" pitchFamily="49" charset="-122"/>
                <a:ea typeface="FangSong" panose="02010609060101010101" pitchFamily="49" charset="-122"/>
              </a:rPr>
              <a:t>深圳）事务所合伙人</a:t>
            </a:r>
            <a:endParaRPr lang="en-US" sz="2000" dirty="0">
              <a:latin typeface="FangSong" panose="02010609060101010101" pitchFamily="49" charset="-122"/>
              <a:ea typeface="FangSong" panose="02010609060101010101" pitchFamily="49" charset="-122"/>
            </a:endParaRPr>
          </a:p>
        </p:txBody>
      </p:sp>
    </p:spTree>
    <p:extLst>
      <p:ext uri="{BB962C8B-B14F-4D97-AF65-F5344CB8AC3E}">
        <p14:creationId xmlns:p14="http://schemas.microsoft.com/office/powerpoint/2010/main" val="1339806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87C66-5D07-8A40-A228-7ED5CB2BD832}"/>
              </a:ext>
            </a:extLst>
          </p:cNvPr>
          <p:cNvSpPr>
            <a:spLocks noGrp="1"/>
          </p:cNvSpPr>
          <p:nvPr>
            <p:ph type="title"/>
          </p:nvPr>
        </p:nvSpPr>
        <p:spPr/>
        <p:txBody>
          <a:bodyPr>
            <a:normAutofit/>
          </a:bodyPr>
          <a:lstStyle/>
          <a:p>
            <a:br>
              <a:rPr lang="en-GB" altLang="zh-CN" dirty="0"/>
            </a:br>
            <a:r>
              <a:rPr lang="zh-CN" altLang="en-US" b="1" dirty="0">
                <a:latin typeface="FangSong" panose="02010609060101010101" pitchFamily="49" charset="-122"/>
                <a:ea typeface="FangSong" panose="02010609060101010101" pitchFamily="49" charset="-122"/>
              </a:rPr>
              <a:t>破产会计</a:t>
            </a:r>
            <a:endParaRPr lang="en-US" b="1" dirty="0">
              <a:latin typeface="FangSong" panose="02010609060101010101" pitchFamily="49" charset="-122"/>
              <a:ea typeface="FangSong" panose="02010609060101010101" pitchFamily="49" charset="-122"/>
            </a:endParaRPr>
          </a:p>
        </p:txBody>
      </p:sp>
      <p:sp>
        <p:nvSpPr>
          <p:cNvPr id="3" name="Content Placeholder 2">
            <a:extLst>
              <a:ext uri="{FF2B5EF4-FFF2-40B4-BE49-F238E27FC236}">
                <a16:creationId xmlns:a16="http://schemas.microsoft.com/office/drawing/2014/main" id="{3B76B5D9-48AC-F84C-9DFE-818E2DEE9C36}"/>
              </a:ext>
            </a:extLst>
          </p:cNvPr>
          <p:cNvSpPr>
            <a:spLocks noGrp="1"/>
          </p:cNvSpPr>
          <p:nvPr>
            <p:ph idx="1"/>
          </p:nvPr>
        </p:nvSpPr>
        <p:spPr>
          <a:xfrm>
            <a:off x="513754" y="1897300"/>
            <a:ext cx="11164491" cy="4276662"/>
          </a:xfrm>
        </p:spPr>
        <p:txBody>
          <a:bodyPr>
            <a:normAutofit fontScale="62500" lnSpcReduction="20000"/>
          </a:bodyPr>
          <a:lstStyle/>
          <a:p>
            <a:pPr lvl="2"/>
            <a:r>
              <a:rPr lang="en-US" altLang="zh-CN" sz="3200" dirty="0">
                <a:latin typeface="FangSong" panose="02010609060101010101" pitchFamily="49" charset="-122"/>
                <a:ea typeface="FangSong" panose="02010609060101010101" pitchFamily="49" charset="-122"/>
              </a:rPr>
              <a:t>1.</a:t>
            </a:r>
            <a:r>
              <a:rPr lang="zh-CN" altLang="en-US" sz="3200" dirty="0">
                <a:latin typeface="FangSong" panose="02010609060101010101" pitchFamily="49" charset="-122"/>
                <a:ea typeface="FangSong" panose="02010609060101010101" pitchFamily="49" charset="-122"/>
              </a:rPr>
              <a:t> 破产清算会计：和解与重整失败后，进入破产清算环节。小企业清算会计规范内置于</a:t>
            </a:r>
            <a:r>
              <a:rPr lang="en-US" altLang="zh-CN" sz="3200" dirty="0">
                <a:latin typeface="FangSong" panose="02010609060101010101" pitchFamily="49" charset="-122"/>
                <a:ea typeface="FangSong" panose="02010609060101010101" pitchFamily="49" charset="-122"/>
              </a:rPr>
              <a:t>《</a:t>
            </a:r>
            <a:r>
              <a:rPr lang="zh-CN" altLang="en-US" sz="3200" dirty="0">
                <a:latin typeface="FangSong" panose="02010609060101010101" pitchFamily="49" charset="-122"/>
                <a:ea typeface="FangSong" panose="02010609060101010101" pitchFamily="49" charset="-122"/>
              </a:rPr>
              <a:t>小企业会计准则</a:t>
            </a:r>
            <a:r>
              <a:rPr lang="en-US" altLang="zh-CN" sz="3200" dirty="0">
                <a:latin typeface="FangSong" panose="02010609060101010101" pitchFamily="49" charset="-122"/>
                <a:ea typeface="FangSong" panose="02010609060101010101" pitchFamily="49" charset="-122"/>
              </a:rPr>
              <a:t>》</a:t>
            </a:r>
            <a:r>
              <a:rPr lang="zh-CN" altLang="en-US" sz="3200" dirty="0">
                <a:latin typeface="FangSong" panose="02010609060101010101" pitchFamily="49" charset="-122"/>
                <a:ea typeface="FangSong" panose="02010609060101010101" pitchFamily="49" charset="-122"/>
              </a:rPr>
              <a:t>，大中型企业适用</a:t>
            </a:r>
            <a:r>
              <a:rPr lang="en-US" altLang="zh-CN" sz="3200" dirty="0">
                <a:latin typeface="FangSong" panose="02010609060101010101" pitchFamily="49" charset="-122"/>
                <a:ea typeface="FangSong" panose="02010609060101010101" pitchFamily="49" charset="-122"/>
              </a:rPr>
              <a:t>《</a:t>
            </a:r>
            <a:r>
              <a:rPr lang="zh-CN" altLang="en-US" sz="3200" dirty="0">
                <a:latin typeface="FangSong" panose="02010609060101010101" pitchFamily="49" charset="-122"/>
                <a:ea typeface="FangSong" panose="02010609060101010101" pitchFamily="49" charset="-122"/>
              </a:rPr>
              <a:t>企业会计准则</a:t>
            </a:r>
            <a:r>
              <a:rPr lang="en-US" altLang="zh-CN" sz="3200" dirty="0">
                <a:latin typeface="FangSong" panose="02010609060101010101" pitchFamily="49" charset="-122"/>
                <a:ea typeface="FangSong" panose="02010609060101010101" pitchFamily="49" charset="-122"/>
              </a:rPr>
              <a:t>》</a:t>
            </a:r>
            <a:r>
              <a:rPr lang="zh-CN" altLang="en-US" sz="3200" dirty="0">
                <a:latin typeface="FangSong" panose="02010609060101010101" pitchFamily="49" charset="-122"/>
                <a:ea typeface="FangSong" panose="02010609060101010101" pitchFamily="49" charset="-122"/>
              </a:rPr>
              <a:t>及</a:t>
            </a:r>
            <a:r>
              <a:rPr lang="en-US" altLang="zh-CN" sz="3200" dirty="0">
                <a:latin typeface="FangSong" panose="02010609060101010101" pitchFamily="49" charset="-122"/>
                <a:ea typeface="FangSong" panose="02010609060101010101" pitchFamily="49" charset="-122"/>
              </a:rPr>
              <a:t>《</a:t>
            </a:r>
            <a:r>
              <a:rPr lang="zh-CN" altLang="en-US" sz="3200" dirty="0">
                <a:latin typeface="FangSong" panose="02010609060101010101" pitchFamily="49" charset="-122"/>
                <a:ea typeface="FangSong" panose="02010609060101010101" pitchFamily="49" charset="-122"/>
              </a:rPr>
              <a:t>清算</a:t>
            </a:r>
            <a:r>
              <a:rPr lang="en-US" altLang="zh-CN" sz="3200" dirty="0">
                <a:latin typeface="FangSong" panose="02010609060101010101" pitchFamily="49" charset="-122"/>
                <a:ea typeface="FangSong" panose="02010609060101010101" pitchFamily="49" charset="-122"/>
              </a:rPr>
              <a:t>》</a:t>
            </a:r>
            <a:r>
              <a:rPr lang="zh-CN" altLang="en-US" sz="3200" dirty="0">
                <a:latin typeface="FangSong" panose="02010609060101010101" pitchFamily="49" charset="-122"/>
                <a:ea typeface="FangSong" panose="02010609060101010101" pitchFamily="49" charset="-122"/>
              </a:rPr>
              <a:t>准则。</a:t>
            </a:r>
          </a:p>
          <a:p>
            <a:pPr lvl="3"/>
            <a:r>
              <a:rPr lang="zh-CN" altLang="en-US" sz="2900" dirty="0">
                <a:latin typeface="FangSong" panose="02010609060101010101" pitchFamily="49" charset="-122"/>
                <a:ea typeface="FangSong" panose="02010609060101010101" pitchFamily="49" charset="-122"/>
              </a:rPr>
              <a:t>关键会计科目：破产费用、应付共益债务和资产处置净损益等。</a:t>
            </a:r>
            <a:endParaRPr lang="en-US" altLang="zh-CN" sz="2900" dirty="0">
              <a:latin typeface="FangSong" panose="02010609060101010101" pitchFamily="49" charset="-122"/>
              <a:ea typeface="FangSong" panose="02010609060101010101" pitchFamily="49" charset="-122"/>
            </a:endParaRPr>
          </a:p>
          <a:p>
            <a:pPr lvl="3"/>
            <a:endParaRPr lang="en-US" altLang="zh-CN" sz="2900" dirty="0">
              <a:latin typeface="FangSong" panose="02010609060101010101" pitchFamily="49" charset="-122"/>
              <a:ea typeface="FangSong" panose="02010609060101010101" pitchFamily="49" charset="-122"/>
            </a:endParaRPr>
          </a:p>
          <a:p>
            <a:pPr lvl="2"/>
            <a:r>
              <a:rPr lang="en-US" altLang="zh-CN" sz="3200" dirty="0">
                <a:latin typeface="FangSong" panose="02010609060101010101" pitchFamily="49" charset="-122"/>
                <a:ea typeface="FangSong" panose="02010609060101010101" pitchFamily="49" charset="-122"/>
              </a:rPr>
              <a:t>2.</a:t>
            </a:r>
            <a:r>
              <a:rPr lang="zh-CN" altLang="en-US" sz="3200" dirty="0">
                <a:latin typeface="FangSong" panose="02010609060101010101" pitchFamily="49" charset="-122"/>
                <a:ea typeface="FangSong" panose="02010609060101010101" pitchFamily="49" charset="-122"/>
              </a:rPr>
              <a:t>破产和解会计：破产和解是债务人达到或濒临破产界限后得到债权人谅解，解决债务人与债权人债务纠纷的债务清理制度。破产和解会计目的是反映和监督和解协议履行期间的各项经济业务。</a:t>
            </a:r>
          </a:p>
          <a:p>
            <a:pPr lvl="3"/>
            <a:r>
              <a:rPr lang="zh-CN" altLang="en-US" sz="2900" dirty="0">
                <a:latin typeface="FangSong" panose="02010609060101010101" pitchFamily="49" charset="-122"/>
                <a:ea typeface="FangSong" panose="02010609060101010101" pitchFamily="49" charset="-122"/>
              </a:rPr>
              <a:t>关键会计科目：和解费用和债务折让。</a:t>
            </a:r>
            <a:endParaRPr lang="en-US" altLang="zh-CN" sz="2900" dirty="0">
              <a:latin typeface="FangSong" panose="02010609060101010101" pitchFamily="49" charset="-122"/>
              <a:ea typeface="FangSong" panose="02010609060101010101" pitchFamily="49" charset="-122"/>
            </a:endParaRPr>
          </a:p>
          <a:p>
            <a:pPr lvl="3"/>
            <a:endParaRPr lang="en-US" altLang="zh-CN" sz="2900" dirty="0">
              <a:latin typeface="FangSong" panose="02010609060101010101" pitchFamily="49" charset="-122"/>
              <a:ea typeface="FangSong" panose="02010609060101010101" pitchFamily="49" charset="-122"/>
            </a:endParaRPr>
          </a:p>
          <a:p>
            <a:pPr lvl="2"/>
            <a:r>
              <a:rPr lang="en-US" altLang="zh-CN" sz="3200" dirty="0">
                <a:latin typeface="FangSong" panose="02010609060101010101" pitchFamily="49" charset="-122"/>
                <a:ea typeface="FangSong" panose="02010609060101010101" pitchFamily="49" charset="-122"/>
              </a:rPr>
              <a:t>3.</a:t>
            </a:r>
            <a:r>
              <a:rPr lang="zh-CN" altLang="en-US" sz="3200" dirty="0">
                <a:latin typeface="FangSong" panose="02010609060101010101" pitchFamily="49" charset="-122"/>
                <a:ea typeface="FangSong" panose="02010609060101010101" pitchFamily="49" charset="-122"/>
              </a:rPr>
              <a:t>破产重整会计：破产重整是处于困境仍有希望复兴的企业实施旨在挽救其经营再建型法律制度。破产重整会反映和监督的是企业重组过程中的经济业务。</a:t>
            </a:r>
            <a:endParaRPr lang="en-US" altLang="zh-CN" sz="3200" dirty="0">
              <a:latin typeface="FangSong" panose="02010609060101010101" pitchFamily="49" charset="-122"/>
              <a:ea typeface="FangSong" panose="02010609060101010101" pitchFamily="49" charset="-122"/>
            </a:endParaRPr>
          </a:p>
          <a:p>
            <a:pPr lvl="3"/>
            <a:r>
              <a:rPr lang="zh-CN" altLang="en-US" sz="2900" dirty="0">
                <a:latin typeface="FangSong" panose="02010609060101010101" pitchFamily="49" charset="-122"/>
                <a:ea typeface="FangSong" panose="02010609060101010101" pitchFamily="49" charset="-122"/>
              </a:rPr>
              <a:t>关键会计科目：重整费用和债务折让。</a:t>
            </a:r>
          </a:p>
          <a:p>
            <a:pPr lvl="2"/>
            <a:endParaRPr lang="zh-CN" altLang="en-US" sz="2800" dirty="0">
              <a:latin typeface="FangSong" panose="02010609060101010101" pitchFamily="49" charset="-122"/>
              <a:ea typeface="FangSong" panose="02010609060101010101" pitchFamily="49" charset="-122"/>
            </a:endParaRPr>
          </a:p>
          <a:p>
            <a:pPr lvl="2"/>
            <a:endParaRPr lang="zh-CN" altLang="en-US" sz="2800" dirty="0">
              <a:latin typeface="FangSong" panose="02010609060101010101" pitchFamily="49" charset="-122"/>
              <a:ea typeface="FangSong" panose="02010609060101010101" pitchFamily="49" charset="-122"/>
            </a:endParaRPr>
          </a:p>
          <a:p>
            <a:pPr lvl="2"/>
            <a:endParaRPr lang="en-US" altLang="zh-CN" sz="2800" dirty="0">
              <a:latin typeface="FangSong" panose="02010609060101010101" pitchFamily="49" charset="-122"/>
              <a:ea typeface="FangSong" panose="02010609060101010101" pitchFamily="49" charset="-122"/>
            </a:endParaRPr>
          </a:p>
          <a:p>
            <a:pPr lvl="2"/>
            <a:endParaRPr lang="en-US" altLang="zh-CN" sz="2800" dirty="0">
              <a:latin typeface="FangSong" panose="02010609060101010101" pitchFamily="49" charset="-122"/>
              <a:ea typeface="FangSong" panose="02010609060101010101" pitchFamily="49" charset="-122"/>
            </a:endParaRPr>
          </a:p>
          <a:p>
            <a:pPr marL="0" indent="0">
              <a:buNone/>
            </a:pPr>
            <a:endParaRPr lang="en-US" dirty="0">
              <a:latin typeface="FangSong" panose="02010609060101010101" pitchFamily="49" charset="-122"/>
              <a:ea typeface="FangSong" panose="02010609060101010101" pitchFamily="49" charset="-122"/>
            </a:endParaRPr>
          </a:p>
          <a:p>
            <a:pPr marL="0" indent="0">
              <a:buNone/>
            </a:pPr>
            <a:endParaRPr lang="en-US" dirty="0">
              <a:latin typeface="FangSong" panose="02010609060101010101" pitchFamily="49" charset="-122"/>
              <a:ea typeface="FangSong" panose="02010609060101010101" pitchFamily="49" charset="-122"/>
            </a:endParaRPr>
          </a:p>
        </p:txBody>
      </p:sp>
    </p:spTree>
    <p:extLst>
      <p:ext uri="{BB962C8B-B14F-4D97-AF65-F5344CB8AC3E}">
        <p14:creationId xmlns:p14="http://schemas.microsoft.com/office/powerpoint/2010/main" val="2073460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51579" y="626719"/>
            <a:ext cx="9603275" cy="1049235"/>
          </a:xfrm>
        </p:spPr>
        <p:txBody>
          <a:bodyPr>
            <a:normAutofit/>
          </a:bodyPr>
          <a:lstStyle/>
          <a:p>
            <a:br>
              <a:rPr lang="en-US" altLang="zh-CN" dirty="0"/>
            </a:br>
            <a:r>
              <a:rPr lang="zh-CN" altLang="en-US" sz="2400" dirty="0">
                <a:latin typeface="仿宋" panose="02010609060101010101" pitchFamily="49" charset="-122"/>
                <a:ea typeface="仿宋" panose="02010609060101010101" pitchFamily="49" charset="-122"/>
              </a:rPr>
              <a:t>破产清算会计的内容及会计目标</a:t>
            </a:r>
          </a:p>
        </p:txBody>
      </p:sp>
      <p:sp>
        <p:nvSpPr>
          <p:cNvPr id="3" name="文本框 2"/>
          <p:cNvSpPr txBox="1"/>
          <p:nvPr/>
        </p:nvSpPr>
        <p:spPr>
          <a:xfrm>
            <a:off x="350255" y="2347562"/>
            <a:ext cx="8007320" cy="2380139"/>
          </a:xfrm>
          <a:prstGeom prst="rect">
            <a:avLst/>
          </a:prstGeom>
          <a:noFill/>
        </p:spPr>
        <p:txBody>
          <a:bodyPr wrap="none" rtlCol="0">
            <a:spAutoFit/>
          </a:bodyPr>
          <a:lstStyle/>
          <a:p>
            <a:pPr marL="114300" indent="-228600" defTabSz="914400">
              <a:spcBef>
                <a:spcPts val="500"/>
              </a:spcBef>
              <a:buClr>
                <a:schemeClr val="accent1"/>
              </a:buClr>
              <a:buSzPct val="100000"/>
              <a:buFont typeface="Arial" panose="020B0604020202020204" pitchFamily="34" charset="0"/>
              <a:buChar char="•"/>
            </a:pPr>
            <a:r>
              <a:rPr lang="en-US" altLang="zh-CN" sz="2000" dirty="0">
                <a:latin typeface="FangSong" panose="02010609060101010101" pitchFamily="49" charset="-122"/>
                <a:ea typeface="FangSong" panose="02010609060101010101" pitchFamily="49" charset="-122"/>
              </a:rPr>
              <a:t>1.</a:t>
            </a:r>
            <a:r>
              <a:rPr lang="zh-CN" altLang="en-US" sz="2000" dirty="0">
                <a:latin typeface="FangSong" panose="02010609060101010101" pitchFamily="49" charset="-122"/>
                <a:ea typeface="FangSong" panose="02010609060101010101" pitchFamily="49" charset="-122"/>
              </a:rPr>
              <a:t>企业已经进入破产程序，企业各项经济活动受到人民法院的直接</a:t>
            </a:r>
            <a:endParaRPr lang="en-US" altLang="zh-CN" sz="2000" dirty="0">
              <a:latin typeface="FangSong" panose="02010609060101010101" pitchFamily="49" charset="-122"/>
              <a:ea typeface="FangSong" panose="02010609060101010101" pitchFamily="49" charset="-122"/>
            </a:endParaRPr>
          </a:p>
          <a:p>
            <a:pPr defTabSz="914400">
              <a:spcBef>
                <a:spcPts val="500"/>
              </a:spcBef>
              <a:buClr>
                <a:schemeClr val="accent1"/>
              </a:buClr>
              <a:buSzPct val="100000"/>
            </a:pPr>
            <a:r>
              <a:rPr lang="zh-CN" altLang="en-US" sz="2000" dirty="0">
                <a:latin typeface="FangSong" panose="02010609060101010101" pitchFamily="49" charset="-122"/>
                <a:ea typeface="FangSong" panose="02010609060101010101" pitchFamily="49" charset="-122"/>
              </a:rPr>
              <a:t> 指导，债权人会议的监督，管理人的管理，原管理人已失去控制权。</a:t>
            </a:r>
            <a:endParaRPr lang="en-US" altLang="zh-CN" sz="2000" dirty="0">
              <a:latin typeface="FangSong" panose="02010609060101010101" pitchFamily="49" charset="-122"/>
              <a:ea typeface="FangSong" panose="02010609060101010101" pitchFamily="49" charset="-122"/>
            </a:endParaRPr>
          </a:p>
          <a:p>
            <a:pPr marL="57150" indent="-228600" defTabSz="914400">
              <a:spcBef>
                <a:spcPts val="500"/>
              </a:spcBef>
              <a:buClr>
                <a:schemeClr val="accent1"/>
              </a:buClr>
              <a:buSzPct val="100000"/>
              <a:buFont typeface="Arial" panose="020B0604020202020204" pitchFamily="34" charset="0"/>
              <a:buChar char="•"/>
            </a:pPr>
            <a:r>
              <a:rPr lang="en-US" altLang="zh-CN" sz="2000" dirty="0">
                <a:latin typeface="FangSong" panose="02010609060101010101" pitchFamily="49" charset="-122"/>
                <a:ea typeface="FangSong" panose="02010609060101010101" pitchFamily="49" charset="-122"/>
              </a:rPr>
              <a:t>2.</a:t>
            </a:r>
            <a:r>
              <a:rPr lang="zh-CN" altLang="en-US" sz="2000" dirty="0">
                <a:latin typeface="FangSong" panose="02010609060101010101" pitchFamily="49" charset="-122"/>
                <a:ea typeface="FangSong" panose="02010609060101010101" pitchFamily="49" charset="-122"/>
              </a:rPr>
              <a:t>企业处于清算状态，破产企业会计确认、计量和报告以非持续</a:t>
            </a:r>
            <a:endParaRPr lang="en-US" altLang="zh-CN" sz="2000" dirty="0">
              <a:latin typeface="FangSong" panose="02010609060101010101" pitchFamily="49" charset="-122"/>
              <a:ea typeface="FangSong" panose="02010609060101010101" pitchFamily="49" charset="-122"/>
            </a:endParaRPr>
          </a:p>
          <a:p>
            <a:pPr defTabSz="914400">
              <a:spcBef>
                <a:spcPts val="500"/>
              </a:spcBef>
              <a:buClr>
                <a:schemeClr val="accent1"/>
              </a:buClr>
              <a:buSzPct val="100000"/>
            </a:pPr>
            <a:r>
              <a:rPr lang="zh-CN" altLang="en-US" sz="2000" dirty="0">
                <a:latin typeface="FangSong" panose="02010609060101010101" pitchFamily="49" charset="-122"/>
                <a:ea typeface="FangSong" panose="02010609060101010101" pitchFamily="49" charset="-122"/>
              </a:rPr>
              <a:t> 经营为前提。</a:t>
            </a:r>
            <a:endParaRPr lang="en-US" altLang="zh-CN" sz="2000" dirty="0">
              <a:latin typeface="FangSong" panose="02010609060101010101" pitchFamily="49" charset="-122"/>
              <a:ea typeface="FangSong" panose="02010609060101010101" pitchFamily="49" charset="-122"/>
            </a:endParaRPr>
          </a:p>
          <a:p>
            <a:pPr marL="57150" indent="-228600" defTabSz="914400">
              <a:spcBef>
                <a:spcPts val="500"/>
              </a:spcBef>
              <a:buClr>
                <a:schemeClr val="accent1"/>
              </a:buClr>
              <a:buSzPct val="100000"/>
              <a:buFont typeface="Arial" panose="020B0604020202020204" pitchFamily="34" charset="0"/>
              <a:buChar char="•"/>
            </a:pPr>
            <a:r>
              <a:rPr lang="en-US" altLang="zh-CN" sz="2000" dirty="0">
                <a:latin typeface="FangSong" panose="02010609060101010101" pitchFamily="49" charset="-122"/>
                <a:ea typeface="FangSong" panose="02010609060101010101" pitchFamily="49" charset="-122"/>
              </a:rPr>
              <a:t>3.</a:t>
            </a:r>
            <a:r>
              <a:rPr lang="zh-CN" altLang="en-US" sz="2000" dirty="0">
                <a:latin typeface="FangSong" panose="02010609060101010101" pitchFamily="49" charset="-122"/>
                <a:ea typeface="FangSong" panose="02010609060101010101" pitchFamily="49" charset="-122"/>
              </a:rPr>
              <a:t>破产清算仍需相关会计处理。</a:t>
            </a:r>
          </a:p>
          <a:p>
            <a:endParaRPr lang="zh-CN" altLang="en-US" sz="1600" dirty="0">
              <a:latin typeface="仿宋" panose="02010609060101010101" pitchFamily="49" charset="-122"/>
              <a:ea typeface="仿宋" panose="02010609060101010101" pitchFamily="49" charset="-122"/>
            </a:endParaRPr>
          </a:p>
          <a:p>
            <a:pPr algn="l"/>
            <a:endParaRPr lang="zh-CN" altLang="en-US" sz="1600" dirty="0">
              <a:latin typeface="仿宋" panose="02010609060101010101" pitchFamily="49" charset="-122"/>
              <a:ea typeface="仿宋" panose="02010609060101010101" pitchFamily="49" charset="-122"/>
            </a:endParaRPr>
          </a:p>
        </p:txBody>
      </p:sp>
      <p:pic>
        <p:nvPicPr>
          <p:cNvPr id="63" name="图片 2" descr="目标10.jpg"/>
          <p:cNvPicPr>
            <a:picLocks noGrp="1" noChangeAspect="1"/>
          </p:cNvPicPr>
          <p:nvPr isPhoto="1"/>
        </p:nvPicPr>
        <p:blipFill>
          <a:blip r:embed="rId2">
            <a:extLst>
              <a:ext uri="{28A0092B-C50C-407E-A947-70E740481C1C}">
                <a14:useLocalDpi xmlns:a14="http://schemas.microsoft.com/office/drawing/2010/main" val="0"/>
              </a:ext>
            </a:extLst>
          </a:blip>
          <a:srcRect/>
          <a:stretch>
            <a:fillRect/>
          </a:stretch>
        </p:blipFill>
        <p:spPr bwMode="auto">
          <a:xfrm>
            <a:off x="8928244" y="2185382"/>
            <a:ext cx="2298065" cy="3738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文本框 5"/>
          <p:cNvSpPr txBox="1"/>
          <p:nvPr/>
        </p:nvSpPr>
        <p:spPr>
          <a:xfrm>
            <a:off x="350255" y="4627303"/>
            <a:ext cx="7340471" cy="772006"/>
          </a:xfrm>
          <a:prstGeom prst="rect">
            <a:avLst/>
          </a:prstGeom>
          <a:noFill/>
        </p:spPr>
        <p:txBody>
          <a:bodyPr wrap="none" rtlCol="0">
            <a:spAutoFit/>
          </a:bodyPr>
          <a:lstStyle/>
          <a:p>
            <a:pPr marL="57150" indent="-228600" defTabSz="914400">
              <a:spcBef>
                <a:spcPts val="500"/>
              </a:spcBef>
              <a:buClr>
                <a:schemeClr val="accent1"/>
              </a:buClr>
              <a:buSzPct val="100000"/>
              <a:buFont typeface="Arial" panose="020B0604020202020204" pitchFamily="34" charset="0"/>
              <a:buChar char="•"/>
            </a:pPr>
            <a:r>
              <a:rPr lang="zh-CN" altLang="en-US" sz="2000" dirty="0">
                <a:latin typeface="FangSong" panose="02010609060101010101" pitchFamily="49" charset="-122"/>
                <a:ea typeface="FangSong" panose="02010609060101010101" pitchFamily="49" charset="-122"/>
              </a:rPr>
              <a:t>努力加速破产资金运动，最大限度地提高债权人的受债比例，</a:t>
            </a:r>
          </a:p>
          <a:p>
            <a:pPr defTabSz="914400">
              <a:spcBef>
                <a:spcPts val="500"/>
              </a:spcBef>
              <a:buClr>
                <a:schemeClr val="accent1"/>
              </a:buClr>
              <a:buSzPct val="100000"/>
            </a:pPr>
            <a:r>
              <a:rPr lang="zh-CN" altLang="en-US" sz="2000" dirty="0">
                <a:latin typeface="FangSong" panose="02010609060101010101" pitchFamily="49" charset="-122"/>
                <a:ea typeface="FangSong" panose="02010609060101010101" pitchFamily="49" charset="-122"/>
              </a:rPr>
              <a:t> 是破产会计管理重要任务之一，也是其独特的会计目标。</a:t>
            </a:r>
          </a:p>
        </p:txBody>
      </p:sp>
      <p:sp>
        <p:nvSpPr>
          <p:cNvPr id="7" name="右箭头 6"/>
          <p:cNvSpPr/>
          <p:nvPr/>
        </p:nvSpPr>
        <p:spPr>
          <a:xfrm>
            <a:off x="7690726" y="4893075"/>
            <a:ext cx="920115" cy="7556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4087495" y="1955800"/>
            <a:ext cx="830677" cy="400110"/>
          </a:xfrm>
          <a:prstGeom prst="rect">
            <a:avLst/>
          </a:prstGeom>
          <a:noFill/>
        </p:spPr>
        <p:txBody>
          <a:bodyPr wrap="none" rtlCol="0">
            <a:spAutoFit/>
          </a:bodyPr>
          <a:lstStyle/>
          <a:p>
            <a:r>
              <a:rPr lang="zh-CN" altLang="en-US" sz="2000" b="1" dirty="0">
                <a:latin typeface="仿宋" panose="02010609060101010101" pitchFamily="49" charset="-122"/>
                <a:ea typeface="仿宋" panose="02010609060101010101" pitchFamily="49" charset="-122"/>
              </a:rPr>
              <a:t>内 容</a:t>
            </a:r>
          </a:p>
        </p:txBody>
      </p:sp>
      <p:sp>
        <p:nvSpPr>
          <p:cNvPr id="10" name="文本框 9"/>
          <p:cNvSpPr txBox="1"/>
          <p:nvPr/>
        </p:nvSpPr>
        <p:spPr>
          <a:xfrm>
            <a:off x="4048760" y="4133850"/>
            <a:ext cx="1217000" cy="400110"/>
          </a:xfrm>
          <a:prstGeom prst="rect">
            <a:avLst/>
          </a:prstGeom>
          <a:noFill/>
        </p:spPr>
        <p:txBody>
          <a:bodyPr wrap="none" rtlCol="0">
            <a:spAutoFit/>
          </a:bodyPr>
          <a:lstStyle/>
          <a:p>
            <a:r>
              <a:rPr lang="zh-CN" altLang="en-US" sz="2000" b="1" dirty="0">
                <a:latin typeface="仿宋" panose="02010609060101010101" pitchFamily="49" charset="-122"/>
                <a:ea typeface="仿宋" panose="02010609060101010101" pitchFamily="49" charset="-122"/>
              </a:rPr>
              <a:t>会计目标</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87C66-5D07-8A40-A228-7ED5CB2BD832}"/>
              </a:ext>
            </a:extLst>
          </p:cNvPr>
          <p:cNvSpPr>
            <a:spLocks noGrp="1"/>
          </p:cNvSpPr>
          <p:nvPr>
            <p:ph type="title"/>
          </p:nvPr>
        </p:nvSpPr>
        <p:spPr/>
        <p:txBody>
          <a:bodyPr>
            <a:normAutofit/>
          </a:bodyPr>
          <a:lstStyle/>
          <a:p>
            <a:br>
              <a:rPr lang="en-GB" altLang="zh-CN"/>
            </a:br>
            <a:r>
              <a:rPr lang="zh-CN" altLang="en-US" b="1">
                <a:latin typeface="FangSong" panose="02010609060101010101" pitchFamily="49" charset="-122"/>
                <a:ea typeface="FangSong" panose="02010609060101010101" pitchFamily="49" charset="-122"/>
              </a:rPr>
              <a:t>破产会计</a:t>
            </a:r>
            <a:r>
              <a:rPr lang="zh-CN" altLang="en-US" b="1" dirty="0">
                <a:latin typeface="FangSong" panose="02010609060101010101" pitchFamily="49" charset="-122"/>
                <a:ea typeface="FangSong" panose="02010609060101010101" pitchFamily="49" charset="-122"/>
              </a:rPr>
              <a:t>的基本原则</a:t>
            </a:r>
            <a:endParaRPr lang="en-US" b="1" dirty="0">
              <a:latin typeface="FangSong" panose="02010609060101010101" pitchFamily="49" charset="-122"/>
              <a:ea typeface="FangSong" panose="02010609060101010101" pitchFamily="49" charset="-122"/>
            </a:endParaRPr>
          </a:p>
        </p:txBody>
      </p:sp>
      <p:sp>
        <p:nvSpPr>
          <p:cNvPr id="3" name="Content Placeholder 2">
            <a:extLst>
              <a:ext uri="{FF2B5EF4-FFF2-40B4-BE49-F238E27FC236}">
                <a16:creationId xmlns:a16="http://schemas.microsoft.com/office/drawing/2014/main" id="{3B76B5D9-48AC-F84C-9DFE-818E2DEE9C36}"/>
              </a:ext>
            </a:extLst>
          </p:cNvPr>
          <p:cNvSpPr>
            <a:spLocks noGrp="1"/>
          </p:cNvSpPr>
          <p:nvPr>
            <p:ph idx="1"/>
          </p:nvPr>
        </p:nvSpPr>
        <p:spPr>
          <a:xfrm>
            <a:off x="-225288" y="1845843"/>
            <a:ext cx="12417287" cy="4141228"/>
          </a:xfrm>
        </p:spPr>
        <p:txBody>
          <a:bodyPr>
            <a:normAutofit fontScale="85000" lnSpcReduction="20000"/>
          </a:bodyPr>
          <a:lstStyle/>
          <a:p>
            <a:pPr lvl="2"/>
            <a:r>
              <a:rPr lang="en-US" altLang="zh-CN" sz="2800" dirty="0">
                <a:latin typeface="FangSong" panose="02010609060101010101" pitchFamily="49" charset="-122"/>
                <a:ea typeface="FangSong" panose="02010609060101010101" pitchFamily="49" charset="-122"/>
              </a:rPr>
              <a:t>1.</a:t>
            </a:r>
            <a:r>
              <a:rPr lang="zh-CN" altLang="en-US" sz="2800" dirty="0">
                <a:latin typeface="FangSong" panose="02010609060101010101" pitchFamily="49" charset="-122"/>
                <a:ea typeface="FangSong" panose="02010609060101010101" pitchFamily="49" charset="-122"/>
              </a:rPr>
              <a:t>收付实现制原则</a:t>
            </a:r>
            <a:endParaRPr lang="en-US" altLang="zh-CN" sz="2800" dirty="0">
              <a:latin typeface="FangSong" panose="02010609060101010101" pitchFamily="49" charset="-122"/>
              <a:ea typeface="FangSong" panose="02010609060101010101" pitchFamily="49" charset="-122"/>
            </a:endParaRPr>
          </a:p>
          <a:p>
            <a:pPr lvl="3"/>
            <a:r>
              <a:rPr lang="zh-CN" altLang="en-US" sz="2600" dirty="0">
                <a:latin typeface="FangSong" panose="02010609060101010101" pitchFamily="49" charset="-122"/>
                <a:ea typeface="FangSong" panose="02010609060101010101" pitchFamily="49" charset="-122"/>
              </a:rPr>
              <a:t>指会计单位的经营收支以款项是否已经收付为标准，按收付期确定收益和费用的一种核算方法。</a:t>
            </a:r>
            <a:endParaRPr lang="en-US" altLang="zh-CN" sz="2600" dirty="0">
              <a:latin typeface="FangSong" panose="02010609060101010101" pitchFamily="49" charset="-122"/>
              <a:ea typeface="FangSong" panose="02010609060101010101" pitchFamily="49" charset="-122"/>
            </a:endParaRPr>
          </a:p>
          <a:p>
            <a:pPr lvl="2"/>
            <a:r>
              <a:rPr lang="en-US" altLang="zh-CN" sz="2800" dirty="0">
                <a:latin typeface="FangSong" panose="02010609060101010101" pitchFamily="49" charset="-122"/>
                <a:ea typeface="FangSong" panose="02010609060101010101" pitchFamily="49" charset="-122"/>
              </a:rPr>
              <a:t>2.</a:t>
            </a:r>
            <a:r>
              <a:rPr lang="zh-CN" altLang="en-US" sz="2800" dirty="0">
                <a:latin typeface="FangSong" panose="02010609060101010101" pitchFamily="49" charset="-122"/>
                <a:ea typeface="FangSong" panose="02010609060101010101" pitchFamily="49" charset="-122"/>
              </a:rPr>
              <a:t>清算价格原则</a:t>
            </a:r>
            <a:endParaRPr lang="en-US" altLang="zh-CN" sz="2800" dirty="0">
              <a:latin typeface="FangSong" panose="02010609060101010101" pitchFamily="49" charset="-122"/>
              <a:ea typeface="FangSong" panose="02010609060101010101" pitchFamily="49" charset="-122"/>
            </a:endParaRPr>
          </a:p>
          <a:p>
            <a:pPr lvl="3"/>
            <a:r>
              <a:rPr lang="zh-CN" altLang="en-US" sz="2600" dirty="0">
                <a:latin typeface="FangSong" panose="02010609060101010101" pitchFamily="49" charset="-122"/>
                <a:ea typeface="FangSong" panose="02010609060101010101" pitchFamily="49" charset="-122"/>
              </a:rPr>
              <a:t>指清算会计在对破产清算业务进行确认、计量和报告的过程中，必须以清算价格为基本价值尺度，资产的价值必须按照实际变现的价值计算，负债必须按照资产变现后的实际负担能力来偿还。</a:t>
            </a:r>
            <a:endParaRPr lang="en-US" altLang="zh-CN" sz="2600" dirty="0">
              <a:latin typeface="FangSong" panose="02010609060101010101" pitchFamily="49" charset="-122"/>
              <a:ea typeface="FangSong" panose="02010609060101010101" pitchFamily="49" charset="-122"/>
            </a:endParaRPr>
          </a:p>
          <a:p>
            <a:pPr lvl="2"/>
            <a:r>
              <a:rPr lang="en-US" altLang="zh-CN" sz="2800" dirty="0">
                <a:latin typeface="FangSong" panose="02010609060101010101" pitchFamily="49" charset="-122"/>
                <a:ea typeface="FangSong" panose="02010609060101010101" pitchFamily="49" charset="-122"/>
              </a:rPr>
              <a:t>3.</a:t>
            </a:r>
            <a:r>
              <a:rPr lang="zh-CN" altLang="en-US" sz="2800" dirty="0">
                <a:latin typeface="FangSong" panose="02010609060101010101" pitchFamily="49" charset="-122"/>
                <a:ea typeface="FangSong" panose="02010609060101010101" pitchFamily="49" charset="-122"/>
              </a:rPr>
              <a:t>全面性原则</a:t>
            </a:r>
            <a:endParaRPr lang="en-US" altLang="zh-CN" sz="2800" dirty="0">
              <a:latin typeface="FangSong" panose="02010609060101010101" pitchFamily="49" charset="-122"/>
              <a:ea typeface="FangSong" panose="02010609060101010101" pitchFamily="49" charset="-122"/>
            </a:endParaRPr>
          </a:p>
          <a:p>
            <a:pPr lvl="3"/>
            <a:r>
              <a:rPr lang="zh-CN" altLang="en-US" sz="2600" dirty="0">
                <a:latin typeface="FangSong" panose="02010609060101010101" pitchFamily="49" charset="-122"/>
                <a:ea typeface="FangSong" panose="02010609060101010101" pitchFamily="49" charset="-122"/>
              </a:rPr>
              <a:t>指破产会计核算应该全面完整地反映清算活动的所有方面，全面反映破产期内的资金来源、去向和破产损益情况，不得隐匿和遗漏。</a:t>
            </a:r>
            <a:endParaRPr lang="en-US" altLang="zh-CN" sz="2600" dirty="0">
              <a:latin typeface="FangSong" panose="02010609060101010101" pitchFamily="49" charset="-122"/>
              <a:ea typeface="FangSong" panose="02010609060101010101" pitchFamily="49" charset="-122"/>
            </a:endParaRPr>
          </a:p>
          <a:p>
            <a:pPr lvl="3"/>
            <a:endParaRPr lang="en-GB" altLang="zh-CN" sz="2600" dirty="0">
              <a:latin typeface="FangSong" panose="02010609060101010101" pitchFamily="49" charset="-122"/>
              <a:ea typeface="FangSong" panose="02010609060101010101" pitchFamily="49" charset="-122"/>
            </a:endParaRPr>
          </a:p>
          <a:p>
            <a:endParaRPr lang="en-US" dirty="0">
              <a:latin typeface="FangSong" panose="02010609060101010101" pitchFamily="49" charset="-122"/>
              <a:ea typeface="FangSong" panose="02010609060101010101" pitchFamily="49" charset="-122"/>
            </a:endParaRPr>
          </a:p>
        </p:txBody>
      </p:sp>
    </p:spTree>
    <p:extLst>
      <p:ext uri="{BB962C8B-B14F-4D97-AF65-F5344CB8AC3E}">
        <p14:creationId xmlns:p14="http://schemas.microsoft.com/office/powerpoint/2010/main" val="4254921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87C66-5D07-8A40-A228-7ED5CB2BD832}"/>
              </a:ext>
            </a:extLst>
          </p:cNvPr>
          <p:cNvSpPr>
            <a:spLocks noGrp="1"/>
          </p:cNvSpPr>
          <p:nvPr>
            <p:ph type="title"/>
          </p:nvPr>
        </p:nvSpPr>
        <p:spPr/>
        <p:txBody>
          <a:bodyPr>
            <a:normAutofit/>
          </a:bodyPr>
          <a:lstStyle/>
          <a:p>
            <a:br>
              <a:rPr lang="en-GB" altLang="zh-CN" dirty="0"/>
            </a:br>
            <a:r>
              <a:rPr lang="zh-CN" altLang="en-US" b="1" dirty="0">
                <a:latin typeface="FangSong" panose="02010609060101010101" pitchFamily="49" charset="-122"/>
                <a:ea typeface="FangSong" panose="02010609060101010101" pitchFamily="49" charset="-122"/>
              </a:rPr>
              <a:t>企业破产会计实践中的操作方法</a:t>
            </a:r>
            <a:endParaRPr lang="en-US" b="1" dirty="0">
              <a:latin typeface="FangSong" panose="02010609060101010101" pitchFamily="49" charset="-122"/>
              <a:ea typeface="FangSong" panose="02010609060101010101" pitchFamily="49" charset="-122"/>
            </a:endParaRPr>
          </a:p>
        </p:txBody>
      </p:sp>
      <p:sp>
        <p:nvSpPr>
          <p:cNvPr id="3" name="Content Placeholder 2">
            <a:extLst>
              <a:ext uri="{FF2B5EF4-FFF2-40B4-BE49-F238E27FC236}">
                <a16:creationId xmlns:a16="http://schemas.microsoft.com/office/drawing/2014/main" id="{3B76B5D9-48AC-F84C-9DFE-818E2DEE9C36}"/>
              </a:ext>
            </a:extLst>
          </p:cNvPr>
          <p:cNvSpPr>
            <a:spLocks noGrp="1"/>
          </p:cNvSpPr>
          <p:nvPr>
            <p:ph idx="1"/>
          </p:nvPr>
        </p:nvSpPr>
        <p:spPr>
          <a:xfrm>
            <a:off x="1451579" y="2214514"/>
            <a:ext cx="9897141" cy="3653548"/>
          </a:xfrm>
        </p:spPr>
        <p:txBody>
          <a:bodyPr>
            <a:normAutofit/>
          </a:bodyPr>
          <a:lstStyle/>
          <a:p>
            <a:endParaRPr lang="en-US" dirty="0">
              <a:latin typeface="FangSong" panose="02010609060101010101" pitchFamily="49" charset="-122"/>
              <a:ea typeface="FangSong" panose="02010609060101010101" pitchFamily="49" charset="-122"/>
            </a:endParaRPr>
          </a:p>
          <a:p>
            <a:r>
              <a:rPr lang="en-US" sz="2400" dirty="0">
                <a:latin typeface="FangSong" panose="02010609060101010101" pitchFamily="49" charset="-122"/>
                <a:ea typeface="FangSong" panose="02010609060101010101" pitchFamily="49" charset="-122"/>
              </a:rPr>
              <a:t>1.</a:t>
            </a:r>
            <a:r>
              <a:rPr lang="zh-CN" altLang="en-US" sz="2400" dirty="0">
                <a:latin typeface="FangSong" panose="02010609060101010101" pitchFamily="49" charset="-122"/>
                <a:ea typeface="FangSong" panose="02010609060101010101" pitchFamily="49" charset="-122"/>
              </a:rPr>
              <a:t>借贷平衡账</a:t>
            </a:r>
            <a:endParaRPr lang="en-US" altLang="zh-CN" sz="2400" dirty="0">
              <a:latin typeface="FangSong" panose="02010609060101010101" pitchFamily="49" charset="-122"/>
              <a:ea typeface="FangSong" panose="02010609060101010101" pitchFamily="49" charset="-122"/>
            </a:endParaRPr>
          </a:p>
          <a:p>
            <a:endParaRPr lang="en-US" altLang="zh-CN" sz="2400" dirty="0">
              <a:latin typeface="FangSong" panose="02010609060101010101" pitchFamily="49" charset="-122"/>
              <a:ea typeface="FangSong" panose="02010609060101010101" pitchFamily="49" charset="-122"/>
            </a:endParaRPr>
          </a:p>
          <a:p>
            <a:r>
              <a:rPr lang="en-US" altLang="zh-CN" sz="2400" dirty="0">
                <a:latin typeface="FangSong" panose="02010609060101010101" pitchFamily="49" charset="-122"/>
                <a:ea typeface="FangSong" panose="02010609060101010101" pitchFamily="49" charset="-122"/>
              </a:rPr>
              <a:t>2.</a:t>
            </a:r>
            <a:r>
              <a:rPr lang="zh-CN" altLang="en-US" sz="2400" dirty="0">
                <a:latin typeface="FangSong" panose="02010609060101010101" pitchFamily="49" charset="-122"/>
                <a:ea typeface="FangSong" panose="02010609060101010101" pitchFamily="49" charset="-122"/>
              </a:rPr>
              <a:t>流水账</a:t>
            </a:r>
            <a:endParaRPr lang="en-US" altLang="zh-CN" sz="2400" dirty="0">
              <a:latin typeface="FangSong" panose="02010609060101010101" pitchFamily="49" charset="-122"/>
              <a:ea typeface="FangSong" panose="02010609060101010101" pitchFamily="49" charset="-122"/>
            </a:endParaRPr>
          </a:p>
        </p:txBody>
      </p:sp>
    </p:spTree>
    <p:extLst>
      <p:ext uri="{BB962C8B-B14F-4D97-AF65-F5344CB8AC3E}">
        <p14:creationId xmlns:p14="http://schemas.microsoft.com/office/powerpoint/2010/main" val="37901999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87C66-5D07-8A40-A228-7ED5CB2BD832}"/>
              </a:ext>
            </a:extLst>
          </p:cNvPr>
          <p:cNvSpPr>
            <a:spLocks noGrp="1"/>
          </p:cNvSpPr>
          <p:nvPr>
            <p:ph type="title"/>
          </p:nvPr>
        </p:nvSpPr>
        <p:spPr>
          <a:xfrm>
            <a:off x="1451579" y="579232"/>
            <a:ext cx="9603275" cy="1049235"/>
          </a:xfrm>
        </p:spPr>
        <p:txBody>
          <a:bodyPr>
            <a:normAutofit/>
          </a:bodyPr>
          <a:lstStyle/>
          <a:p>
            <a:br>
              <a:rPr lang="en-GB" altLang="zh-CN" dirty="0"/>
            </a:br>
            <a:r>
              <a:rPr lang="zh-CN" altLang="en-US" b="1" dirty="0">
                <a:latin typeface="FangSong" panose="02010609060101010101" pitchFamily="49" charset="-122"/>
                <a:ea typeface="FangSong" panose="02010609060101010101" pitchFamily="49" charset="-122"/>
              </a:rPr>
              <a:t>国有企业破产会计科目</a:t>
            </a:r>
            <a:endParaRPr lang="en-US" b="1" dirty="0">
              <a:latin typeface="FangSong" panose="02010609060101010101" pitchFamily="49" charset="-122"/>
              <a:ea typeface="FangSong" panose="02010609060101010101" pitchFamily="49" charset="-122"/>
            </a:endParaRPr>
          </a:p>
        </p:txBody>
      </p:sp>
      <p:sp>
        <p:nvSpPr>
          <p:cNvPr id="3" name="Content Placeholder 2">
            <a:extLst>
              <a:ext uri="{FF2B5EF4-FFF2-40B4-BE49-F238E27FC236}">
                <a16:creationId xmlns:a16="http://schemas.microsoft.com/office/drawing/2014/main" id="{3B76B5D9-48AC-F84C-9DFE-818E2DEE9C36}"/>
              </a:ext>
            </a:extLst>
          </p:cNvPr>
          <p:cNvSpPr>
            <a:spLocks noGrp="1"/>
          </p:cNvSpPr>
          <p:nvPr>
            <p:ph idx="1"/>
          </p:nvPr>
        </p:nvSpPr>
        <p:spPr>
          <a:xfrm>
            <a:off x="1451579" y="1881808"/>
            <a:ext cx="10183830" cy="4264438"/>
          </a:xfrm>
        </p:spPr>
        <p:txBody>
          <a:bodyPr>
            <a:normAutofit fontScale="92500" lnSpcReduction="10000"/>
          </a:bodyPr>
          <a:lstStyle/>
          <a:p>
            <a:r>
              <a:rPr lang="en-US" altLang="zh-CN" dirty="0">
                <a:latin typeface="FangSong" panose="02010609060101010101" pitchFamily="49" charset="-122"/>
                <a:ea typeface="FangSong" panose="02010609060101010101" pitchFamily="49" charset="-122"/>
              </a:rPr>
              <a:t>(</a:t>
            </a:r>
            <a:r>
              <a:rPr lang="zh-CN" altLang="en-US" dirty="0">
                <a:latin typeface="FangSong" panose="02010609060101010101" pitchFamily="49" charset="-122"/>
                <a:ea typeface="FangSong" panose="02010609060101010101" pitchFamily="49" charset="-122"/>
              </a:rPr>
              <a:t>一</a:t>
            </a:r>
            <a:r>
              <a:rPr lang="en-US" altLang="zh-CN" dirty="0">
                <a:latin typeface="FangSong" panose="02010609060101010101" pitchFamily="49" charset="-122"/>
                <a:ea typeface="FangSong" panose="02010609060101010101" pitchFamily="49" charset="-122"/>
              </a:rPr>
              <a:t>)</a:t>
            </a:r>
            <a:r>
              <a:rPr lang="zh-CN" altLang="en-US" dirty="0">
                <a:latin typeface="FangSong" panose="02010609060101010101" pitchFamily="49" charset="-122"/>
                <a:ea typeface="FangSong" panose="02010609060101010101" pitchFamily="49" charset="-122"/>
              </a:rPr>
              <a:t> 资产类</a:t>
            </a:r>
          </a:p>
          <a:p>
            <a:pPr lvl="1"/>
            <a:r>
              <a:rPr lang="en-US" altLang="zh-CN" dirty="0">
                <a:latin typeface="FangSong" panose="02010609060101010101" pitchFamily="49" charset="-122"/>
                <a:ea typeface="FangSong" panose="02010609060101010101" pitchFamily="49" charset="-122"/>
              </a:rPr>
              <a:t>1.</a:t>
            </a:r>
            <a:r>
              <a:rPr lang="zh-CN" altLang="en-US" dirty="0">
                <a:latin typeface="FangSong" panose="02010609060101010101" pitchFamily="49" charset="-122"/>
                <a:ea typeface="FangSong" panose="02010609060101010101" pitchFamily="49" charset="-122"/>
              </a:rPr>
              <a:t>现金</a:t>
            </a:r>
            <a:endParaRPr lang="en-US" altLang="zh-CN" dirty="0">
              <a:latin typeface="FangSong" panose="02010609060101010101" pitchFamily="49" charset="-122"/>
              <a:ea typeface="FangSong" panose="02010609060101010101" pitchFamily="49" charset="-122"/>
            </a:endParaRPr>
          </a:p>
          <a:p>
            <a:pPr lvl="1"/>
            <a:r>
              <a:rPr lang="en-US" altLang="zh-CN" dirty="0">
                <a:latin typeface="FangSong" panose="02010609060101010101" pitchFamily="49" charset="-122"/>
                <a:ea typeface="FangSong" panose="02010609060101010101" pitchFamily="49" charset="-122"/>
              </a:rPr>
              <a:t>2.</a:t>
            </a:r>
            <a:r>
              <a:rPr lang="zh-CN" altLang="en-US" dirty="0">
                <a:latin typeface="FangSong" panose="02010609060101010101" pitchFamily="49" charset="-122"/>
                <a:ea typeface="FangSong" panose="02010609060101010101" pitchFamily="49" charset="-122"/>
              </a:rPr>
              <a:t>银行存款</a:t>
            </a:r>
          </a:p>
          <a:p>
            <a:pPr lvl="1"/>
            <a:r>
              <a:rPr lang="en-US" altLang="zh-CN" dirty="0">
                <a:latin typeface="FangSong" panose="02010609060101010101" pitchFamily="49" charset="-122"/>
                <a:ea typeface="FangSong" panose="02010609060101010101" pitchFamily="49" charset="-122"/>
              </a:rPr>
              <a:t>3.</a:t>
            </a:r>
            <a:r>
              <a:rPr lang="zh-CN" altLang="en-US" dirty="0">
                <a:latin typeface="FangSong" panose="02010609060101010101" pitchFamily="49" charset="-122"/>
                <a:ea typeface="FangSong" panose="02010609060101010101" pitchFamily="49" charset="-122"/>
              </a:rPr>
              <a:t>应收票据</a:t>
            </a:r>
            <a:endParaRPr lang="en-US" altLang="zh-CN" dirty="0">
              <a:latin typeface="FangSong" panose="02010609060101010101" pitchFamily="49" charset="-122"/>
              <a:ea typeface="FangSong" panose="02010609060101010101" pitchFamily="49" charset="-122"/>
            </a:endParaRPr>
          </a:p>
          <a:p>
            <a:pPr lvl="1"/>
            <a:r>
              <a:rPr lang="en-US" altLang="zh-CN" dirty="0">
                <a:latin typeface="FangSong" panose="02010609060101010101" pitchFamily="49" charset="-122"/>
                <a:ea typeface="FangSong" panose="02010609060101010101" pitchFamily="49" charset="-122"/>
              </a:rPr>
              <a:t>4.</a:t>
            </a:r>
            <a:r>
              <a:rPr lang="zh-CN" altLang="en-US" dirty="0">
                <a:latin typeface="FangSong" panose="02010609060101010101" pitchFamily="49" charset="-122"/>
                <a:ea typeface="FangSong" panose="02010609060101010101" pitchFamily="49" charset="-122"/>
              </a:rPr>
              <a:t>应收款</a:t>
            </a:r>
            <a:endParaRPr lang="en-US" altLang="zh-CN" dirty="0">
              <a:latin typeface="FangSong" panose="02010609060101010101" pitchFamily="49" charset="-122"/>
              <a:ea typeface="FangSong" panose="02010609060101010101" pitchFamily="49" charset="-122"/>
            </a:endParaRPr>
          </a:p>
          <a:p>
            <a:pPr lvl="1"/>
            <a:r>
              <a:rPr lang="en-US" altLang="zh-CN" dirty="0">
                <a:latin typeface="FangSong" panose="02010609060101010101" pitchFamily="49" charset="-122"/>
                <a:ea typeface="FangSong" panose="02010609060101010101" pitchFamily="49" charset="-122"/>
              </a:rPr>
              <a:t>5.</a:t>
            </a:r>
            <a:r>
              <a:rPr lang="zh-CN" altLang="en-US" dirty="0">
                <a:latin typeface="FangSong" panose="02010609060101010101" pitchFamily="49" charset="-122"/>
                <a:ea typeface="FangSong" panose="02010609060101010101" pitchFamily="49" charset="-122"/>
              </a:rPr>
              <a:t>材料</a:t>
            </a:r>
            <a:endParaRPr lang="en-US" altLang="zh-CN" dirty="0">
              <a:latin typeface="FangSong" panose="02010609060101010101" pitchFamily="49" charset="-122"/>
              <a:ea typeface="FangSong" panose="02010609060101010101" pitchFamily="49" charset="-122"/>
            </a:endParaRPr>
          </a:p>
          <a:p>
            <a:pPr lvl="1"/>
            <a:r>
              <a:rPr lang="en-US" altLang="zh-CN" dirty="0">
                <a:latin typeface="FangSong" panose="02010609060101010101" pitchFamily="49" charset="-122"/>
                <a:ea typeface="FangSong" panose="02010609060101010101" pitchFamily="49" charset="-122"/>
              </a:rPr>
              <a:t>6.</a:t>
            </a:r>
            <a:r>
              <a:rPr lang="zh-CN" altLang="en-US" dirty="0">
                <a:latin typeface="FangSong" panose="02010609060101010101" pitchFamily="49" charset="-122"/>
                <a:ea typeface="FangSong" panose="02010609060101010101" pitchFamily="49" charset="-122"/>
              </a:rPr>
              <a:t>半成品</a:t>
            </a:r>
            <a:endParaRPr lang="en-US" altLang="zh-CN" dirty="0">
              <a:latin typeface="FangSong" panose="02010609060101010101" pitchFamily="49" charset="-122"/>
              <a:ea typeface="FangSong" panose="02010609060101010101" pitchFamily="49" charset="-122"/>
            </a:endParaRPr>
          </a:p>
          <a:p>
            <a:pPr lvl="1"/>
            <a:r>
              <a:rPr lang="en-US" altLang="zh-CN" dirty="0">
                <a:latin typeface="FangSong" panose="02010609060101010101" pitchFamily="49" charset="-122"/>
                <a:ea typeface="FangSong" panose="02010609060101010101" pitchFamily="49" charset="-122"/>
              </a:rPr>
              <a:t>7.</a:t>
            </a:r>
            <a:r>
              <a:rPr lang="zh-CN" altLang="en-US" dirty="0">
                <a:latin typeface="FangSong" panose="02010609060101010101" pitchFamily="49" charset="-122"/>
                <a:ea typeface="FangSong" panose="02010609060101010101" pitchFamily="49" charset="-122"/>
              </a:rPr>
              <a:t>产成品</a:t>
            </a:r>
          </a:p>
          <a:p>
            <a:pPr lvl="1"/>
            <a:r>
              <a:rPr lang="en-US" altLang="zh-CN" dirty="0">
                <a:latin typeface="FangSong" panose="02010609060101010101" pitchFamily="49" charset="-122"/>
                <a:ea typeface="FangSong" panose="02010609060101010101" pitchFamily="49" charset="-122"/>
              </a:rPr>
              <a:t>8.</a:t>
            </a:r>
            <a:r>
              <a:rPr lang="zh-CN" altLang="en-US" dirty="0">
                <a:latin typeface="FangSong" panose="02010609060101010101" pitchFamily="49" charset="-122"/>
                <a:ea typeface="FangSong" panose="02010609060101010101" pitchFamily="49" charset="-122"/>
              </a:rPr>
              <a:t>投资</a:t>
            </a:r>
            <a:endParaRPr lang="en-US" altLang="zh-CN" dirty="0">
              <a:latin typeface="FangSong" panose="02010609060101010101" pitchFamily="49" charset="-122"/>
              <a:ea typeface="FangSong" panose="02010609060101010101" pitchFamily="49" charset="-122"/>
            </a:endParaRPr>
          </a:p>
          <a:p>
            <a:pPr lvl="1"/>
            <a:r>
              <a:rPr lang="en-US" altLang="zh-CN" dirty="0">
                <a:latin typeface="FangSong" panose="02010609060101010101" pitchFamily="49" charset="-122"/>
                <a:ea typeface="FangSong" panose="02010609060101010101" pitchFamily="49" charset="-122"/>
              </a:rPr>
              <a:t>9.</a:t>
            </a:r>
            <a:r>
              <a:rPr lang="zh-CN" altLang="en-US" dirty="0">
                <a:latin typeface="FangSong" panose="02010609060101010101" pitchFamily="49" charset="-122"/>
                <a:ea typeface="FangSong" panose="02010609060101010101" pitchFamily="49" charset="-122"/>
              </a:rPr>
              <a:t>固定资产</a:t>
            </a:r>
            <a:endParaRPr lang="en-US" altLang="zh-CN" dirty="0">
              <a:latin typeface="FangSong" panose="02010609060101010101" pitchFamily="49" charset="-122"/>
              <a:ea typeface="FangSong" panose="02010609060101010101" pitchFamily="49" charset="-122"/>
            </a:endParaRPr>
          </a:p>
          <a:p>
            <a:pPr lvl="1"/>
            <a:r>
              <a:rPr lang="en-US" altLang="zh-CN" dirty="0">
                <a:latin typeface="FangSong" panose="02010609060101010101" pitchFamily="49" charset="-122"/>
                <a:ea typeface="FangSong" panose="02010609060101010101" pitchFamily="49" charset="-122"/>
              </a:rPr>
              <a:t>10.</a:t>
            </a:r>
            <a:r>
              <a:rPr lang="zh-CN" altLang="en-US" dirty="0">
                <a:latin typeface="FangSong" panose="02010609060101010101" pitchFamily="49" charset="-122"/>
                <a:ea typeface="FangSong" panose="02010609060101010101" pitchFamily="49" charset="-122"/>
              </a:rPr>
              <a:t>在建工程</a:t>
            </a:r>
            <a:endParaRPr lang="en-US" altLang="zh-CN" dirty="0">
              <a:latin typeface="FangSong" panose="02010609060101010101" pitchFamily="49" charset="-122"/>
              <a:ea typeface="FangSong" panose="02010609060101010101" pitchFamily="49" charset="-122"/>
            </a:endParaRPr>
          </a:p>
          <a:p>
            <a:pPr lvl="1"/>
            <a:r>
              <a:rPr lang="en-US" altLang="zh-CN" dirty="0">
                <a:latin typeface="FangSong" panose="02010609060101010101" pitchFamily="49" charset="-122"/>
                <a:ea typeface="FangSong" panose="02010609060101010101" pitchFamily="49" charset="-122"/>
              </a:rPr>
              <a:t>11.</a:t>
            </a:r>
            <a:r>
              <a:rPr lang="zh-CN" altLang="en-US" dirty="0">
                <a:latin typeface="FangSong" panose="02010609060101010101" pitchFamily="49" charset="-122"/>
                <a:ea typeface="FangSong" panose="02010609060101010101" pitchFamily="49" charset="-122"/>
              </a:rPr>
              <a:t>无形资产</a:t>
            </a:r>
          </a:p>
        </p:txBody>
      </p:sp>
    </p:spTree>
    <p:extLst>
      <p:ext uri="{BB962C8B-B14F-4D97-AF65-F5344CB8AC3E}">
        <p14:creationId xmlns:p14="http://schemas.microsoft.com/office/powerpoint/2010/main" val="3198476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87C66-5D07-8A40-A228-7ED5CB2BD832}"/>
              </a:ext>
            </a:extLst>
          </p:cNvPr>
          <p:cNvSpPr>
            <a:spLocks noGrp="1"/>
          </p:cNvSpPr>
          <p:nvPr>
            <p:ph type="title"/>
          </p:nvPr>
        </p:nvSpPr>
        <p:spPr>
          <a:xfrm>
            <a:off x="1451579" y="579232"/>
            <a:ext cx="9603275" cy="1049235"/>
          </a:xfrm>
        </p:spPr>
        <p:txBody>
          <a:bodyPr>
            <a:normAutofit/>
          </a:bodyPr>
          <a:lstStyle/>
          <a:p>
            <a:br>
              <a:rPr lang="en-GB" altLang="zh-CN" dirty="0"/>
            </a:br>
            <a:r>
              <a:rPr lang="zh-CN" altLang="en-US" b="1" dirty="0">
                <a:latin typeface="FangSong" panose="02010609060101010101" pitchFamily="49" charset="-122"/>
                <a:ea typeface="FangSong" panose="02010609060101010101" pitchFamily="49" charset="-122"/>
              </a:rPr>
              <a:t>国有企业破产会计科目</a:t>
            </a:r>
            <a:endParaRPr lang="en-US" b="1" dirty="0">
              <a:latin typeface="FangSong" panose="02010609060101010101" pitchFamily="49" charset="-122"/>
              <a:ea typeface="FangSong" panose="02010609060101010101" pitchFamily="49" charset="-122"/>
            </a:endParaRPr>
          </a:p>
        </p:txBody>
      </p:sp>
      <p:sp>
        <p:nvSpPr>
          <p:cNvPr id="3" name="Content Placeholder 2">
            <a:extLst>
              <a:ext uri="{FF2B5EF4-FFF2-40B4-BE49-F238E27FC236}">
                <a16:creationId xmlns:a16="http://schemas.microsoft.com/office/drawing/2014/main" id="{3B76B5D9-48AC-F84C-9DFE-818E2DEE9C36}"/>
              </a:ext>
            </a:extLst>
          </p:cNvPr>
          <p:cNvSpPr>
            <a:spLocks noGrp="1"/>
          </p:cNvSpPr>
          <p:nvPr>
            <p:ph idx="1"/>
          </p:nvPr>
        </p:nvSpPr>
        <p:spPr>
          <a:xfrm>
            <a:off x="1451579" y="1881808"/>
            <a:ext cx="10183830" cy="4264438"/>
          </a:xfrm>
        </p:spPr>
        <p:txBody>
          <a:bodyPr>
            <a:normAutofit/>
          </a:bodyPr>
          <a:lstStyle/>
          <a:p>
            <a:r>
              <a:rPr lang="en-US" altLang="zh-CN" dirty="0">
                <a:latin typeface="FangSong" panose="02010609060101010101" pitchFamily="49" charset="-122"/>
                <a:ea typeface="FangSong" panose="02010609060101010101" pitchFamily="49" charset="-122"/>
              </a:rPr>
              <a:t>(</a:t>
            </a:r>
            <a:r>
              <a:rPr lang="zh-CN" altLang="en-US" dirty="0">
                <a:latin typeface="FangSong" panose="02010609060101010101" pitchFamily="49" charset="-122"/>
                <a:ea typeface="FangSong" panose="02010609060101010101" pitchFamily="49" charset="-122"/>
              </a:rPr>
              <a:t>二</a:t>
            </a:r>
            <a:r>
              <a:rPr lang="en-US" altLang="zh-CN" dirty="0">
                <a:latin typeface="FangSong" panose="02010609060101010101" pitchFamily="49" charset="-122"/>
                <a:ea typeface="FangSong" panose="02010609060101010101" pitchFamily="49" charset="-122"/>
              </a:rPr>
              <a:t>)</a:t>
            </a:r>
            <a:r>
              <a:rPr lang="zh-CN" altLang="en-US" dirty="0">
                <a:latin typeface="FangSong" panose="02010609060101010101" pitchFamily="49" charset="-122"/>
                <a:ea typeface="FangSong" panose="02010609060101010101" pitchFamily="49" charset="-122"/>
              </a:rPr>
              <a:t>负债类</a:t>
            </a:r>
          </a:p>
          <a:p>
            <a:pPr lvl="1"/>
            <a:r>
              <a:rPr lang="en-US" altLang="zh-CN" dirty="0">
                <a:latin typeface="FangSong" panose="02010609060101010101" pitchFamily="49" charset="-122"/>
                <a:ea typeface="FangSong" panose="02010609060101010101" pitchFamily="49" charset="-122"/>
              </a:rPr>
              <a:t>1.</a:t>
            </a:r>
            <a:r>
              <a:rPr lang="zh-CN" altLang="en-US" dirty="0">
                <a:latin typeface="FangSong" panose="02010609060101010101" pitchFamily="49" charset="-122"/>
                <a:ea typeface="FangSong" panose="02010609060101010101" pitchFamily="49" charset="-122"/>
              </a:rPr>
              <a:t>借款</a:t>
            </a:r>
            <a:r>
              <a:rPr lang="en-US" altLang="zh-CN" dirty="0">
                <a:latin typeface="FangSong" panose="02010609060101010101" pitchFamily="49" charset="-122"/>
                <a:ea typeface="FangSong" panose="02010609060101010101" pitchFamily="49" charset="-122"/>
              </a:rPr>
              <a:t>	</a:t>
            </a:r>
            <a:r>
              <a:rPr lang="zh-CN" altLang="en-US" dirty="0">
                <a:latin typeface="FangSong" panose="02010609060101010101" pitchFamily="49" charset="-122"/>
                <a:ea typeface="FangSong" panose="02010609060101010101" pitchFamily="49" charset="-122"/>
              </a:rPr>
              <a:t>　　</a:t>
            </a:r>
            <a:endParaRPr lang="en-US" altLang="zh-CN" dirty="0">
              <a:latin typeface="FangSong" panose="02010609060101010101" pitchFamily="49" charset="-122"/>
              <a:ea typeface="FangSong" panose="02010609060101010101" pitchFamily="49" charset="-122"/>
            </a:endParaRPr>
          </a:p>
          <a:p>
            <a:pPr lvl="1"/>
            <a:r>
              <a:rPr lang="en-US" altLang="zh-CN" dirty="0">
                <a:latin typeface="FangSong" panose="02010609060101010101" pitchFamily="49" charset="-122"/>
                <a:ea typeface="FangSong" panose="02010609060101010101" pitchFamily="49" charset="-122"/>
              </a:rPr>
              <a:t>2.</a:t>
            </a:r>
            <a:r>
              <a:rPr lang="zh-CN" altLang="en-US" dirty="0">
                <a:latin typeface="FangSong" panose="02010609060101010101" pitchFamily="49" charset="-122"/>
                <a:ea typeface="FangSong" panose="02010609060101010101" pitchFamily="49" charset="-122"/>
              </a:rPr>
              <a:t>应付票据</a:t>
            </a:r>
            <a:endParaRPr lang="en-US" altLang="zh-CN" dirty="0">
              <a:latin typeface="FangSong" panose="02010609060101010101" pitchFamily="49" charset="-122"/>
              <a:ea typeface="FangSong" panose="02010609060101010101" pitchFamily="49" charset="-122"/>
            </a:endParaRPr>
          </a:p>
          <a:p>
            <a:pPr lvl="1"/>
            <a:r>
              <a:rPr lang="en-US" altLang="zh-CN" dirty="0">
                <a:latin typeface="FangSong" panose="02010609060101010101" pitchFamily="49" charset="-122"/>
                <a:ea typeface="FangSong" panose="02010609060101010101" pitchFamily="49" charset="-122"/>
              </a:rPr>
              <a:t>3.</a:t>
            </a:r>
            <a:r>
              <a:rPr lang="zh-CN" altLang="en-US" dirty="0">
                <a:latin typeface="FangSong" panose="02010609060101010101" pitchFamily="49" charset="-122"/>
                <a:ea typeface="FangSong" panose="02010609060101010101" pitchFamily="49" charset="-122"/>
              </a:rPr>
              <a:t>其他应付款</a:t>
            </a:r>
          </a:p>
          <a:p>
            <a:pPr lvl="1"/>
            <a:r>
              <a:rPr lang="en-US" altLang="zh-CN" dirty="0">
                <a:latin typeface="FangSong" panose="02010609060101010101" pitchFamily="49" charset="-122"/>
                <a:ea typeface="FangSong" panose="02010609060101010101" pitchFamily="49" charset="-122"/>
              </a:rPr>
              <a:t>4.</a:t>
            </a:r>
            <a:r>
              <a:rPr lang="zh-CN" altLang="en-US" dirty="0">
                <a:latin typeface="FangSong" panose="02010609060101010101" pitchFamily="49" charset="-122"/>
                <a:ea typeface="FangSong" panose="02010609060101010101" pitchFamily="49" charset="-122"/>
              </a:rPr>
              <a:t>应付工资</a:t>
            </a:r>
            <a:endParaRPr lang="en-US" altLang="zh-CN" dirty="0">
              <a:latin typeface="FangSong" panose="02010609060101010101" pitchFamily="49" charset="-122"/>
              <a:ea typeface="FangSong" panose="02010609060101010101" pitchFamily="49" charset="-122"/>
            </a:endParaRPr>
          </a:p>
          <a:p>
            <a:pPr lvl="1"/>
            <a:r>
              <a:rPr lang="en-US" altLang="zh-CN" dirty="0">
                <a:latin typeface="FangSong" panose="02010609060101010101" pitchFamily="49" charset="-122"/>
                <a:ea typeface="FangSong" panose="02010609060101010101" pitchFamily="49" charset="-122"/>
              </a:rPr>
              <a:t>5.</a:t>
            </a:r>
            <a:r>
              <a:rPr lang="zh-CN" altLang="en-US" dirty="0">
                <a:latin typeface="FangSong" panose="02010609060101010101" pitchFamily="49" charset="-122"/>
                <a:ea typeface="FangSong" panose="02010609060101010101" pitchFamily="49" charset="-122"/>
              </a:rPr>
              <a:t>应付福利费</a:t>
            </a:r>
            <a:endParaRPr lang="en-US" altLang="zh-CN" dirty="0">
              <a:latin typeface="FangSong" panose="02010609060101010101" pitchFamily="49" charset="-122"/>
              <a:ea typeface="FangSong" panose="02010609060101010101" pitchFamily="49" charset="-122"/>
            </a:endParaRPr>
          </a:p>
          <a:p>
            <a:pPr lvl="1"/>
            <a:r>
              <a:rPr lang="en-US" altLang="zh-CN" dirty="0">
                <a:latin typeface="FangSong" panose="02010609060101010101" pitchFamily="49" charset="-122"/>
                <a:ea typeface="FangSong" panose="02010609060101010101" pitchFamily="49" charset="-122"/>
              </a:rPr>
              <a:t>6.</a:t>
            </a:r>
            <a:r>
              <a:rPr lang="zh-CN" altLang="en-US" dirty="0">
                <a:latin typeface="FangSong" panose="02010609060101010101" pitchFamily="49" charset="-122"/>
                <a:ea typeface="FangSong" panose="02010609060101010101" pitchFamily="49" charset="-122"/>
              </a:rPr>
              <a:t>应交税金</a:t>
            </a:r>
            <a:endParaRPr lang="en-US" altLang="zh-CN" dirty="0">
              <a:latin typeface="FangSong" panose="02010609060101010101" pitchFamily="49" charset="-122"/>
              <a:ea typeface="FangSong" panose="02010609060101010101" pitchFamily="49" charset="-122"/>
            </a:endParaRPr>
          </a:p>
          <a:p>
            <a:pPr lvl="1"/>
            <a:r>
              <a:rPr lang="en-US" altLang="zh-CN" dirty="0">
                <a:latin typeface="FangSong" panose="02010609060101010101" pitchFamily="49" charset="-122"/>
                <a:ea typeface="FangSong" panose="02010609060101010101" pitchFamily="49" charset="-122"/>
              </a:rPr>
              <a:t>7.</a:t>
            </a:r>
            <a:r>
              <a:rPr lang="zh-CN" altLang="en-US" dirty="0">
                <a:latin typeface="FangSong" panose="02010609060101010101" pitchFamily="49" charset="-122"/>
                <a:ea typeface="FangSong" panose="02010609060101010101" pitchFamily="49" charset="-122"/>
              </a:rPr>
              <a:t>应付利润　</a:t>
            </a:r>
            <a:endParaRPr lang="en-US" altLang="zh-CN" dirty="0">
              <a:latin typeface="FangSong" panose="02010609060101010101" pitchFamily="49" charset="-122"/>
              <a:ea typeface="FangSong" panose="02010609060101010101" pitchFamily="49" charset="-122"/>
            </a:endParaRPr>
          </a:p>
          <a:p>
            <a:pPr lvl="1"/>
            <a:r>
              <a:rPr lang="en-US" altLang="zh-CN" dirty="0">
                <a:latin typeface="FangSong" panose="02010609060101010101" pitchFamily="49" charset="-122"/>
                <a:ea typeface="FangSong" panose="02010609060101010101" pitchFamily="49" charset="-122"/>
              </a:rPr>
              <a:t>8.</a:t>
            </a:r>
            <a:r>
              <a:rPr lang="zh-CN" altLang="en-US" dirty="0">
                <a:latin typeface="FangSong" panose="02010609060101010101" pitchFamily="49" charset="-122"/>
                <a:ea typeface="FangSong" panose="02010609060101010101" pitchFamily="49" charset="-122"/>
              </a:rPr>
              <a:t>其他应交款</a:t>
            </a:r>
            <a:endParaRPr lang="en-US" altLang="zh-CN" dirty="0">
              <a:latin typeface="FangSong" panose="02010609060101010101" pitchFamily="49" charset="-122"/>
              <a:ea typeface="FangSong" panose="02010609060101010101" pitchFamily="49" charset="-122"/>
            </a:endParaRPr>
          </a:p>
          <a:p>
            <a:pPr lvl="1"/>
            <a:r>
              <a:rPr lang="en-US" altLang="zh-CN" dirty="0">
                <a:latin typeface="FangSong" panose="02010609060101010101" pitchFamily="49" charset="-122"/>
                <a:ea typeface="FangSong" panose="02010609060101010101" pitchFamily="49" charset="-122"/>
              </a:rPr>
              <a:t>9.</a:t>
            </a:r>
            <a:r>
              <a:rPr lang="zh-CN" altLang="en-US" dirty="0">
                <a:latin typeface="FangSong" panose="02010609060101010101" pitchFamily="49" charset="-122"/>
                <a:ea typeface="FangSong" panose="02010609060101010101" pitchFamily="49" charset="-122"/>
              </a:rPr>
              <a:t>应付债券</a:t>
            </a:r>
          </a:p>
        </p:txBody>
      </p:sp>
    </p:spTree>
    <p:extLst>
      <p:ext uri="{BB962C8B-B14F-4D97-AF65-F5344CB8AC3E}">
        <p14:creationId xmlns:p14="http://schemas.microsoft.com/office/powerpoint/2010/main" val="29941876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87C66-5D07-8A40-A228-7ED5CB2BD832}"/>
              </a:ext>
            </a:extLst>
          </p:cNvPr>
          <p:cNvSpPr>
            <a:spLocks noGrp="1"/>
          </p:cNvSpPr>
          <p:nvPr>
            <p:ph type="title"/>
          </p:nvPr>
        </p:nvSpPr>
        <p:spPr>
          <a:xfrm>
            <a:off x="1451579" y="579232"/>
            <a:ext cx="9603275" cy="1049235"/>
          </a:xfrm>
        </p:spPr>
        <p:txBody>
          <a:bodyPr>
            <a:normAutofit/>
          </a:bodyPr>
          <a:lstStyle/>
          <a:p>
            <a:br>
              <a:rPr lang="en-GB" altLang="zh-CN" dirty="0"/>
            </a:br>
            <a:r>
              <a:rPr lang="zh-CN" altLang="en-US" b="1" dirty="0">
                <a:latin typeface="FangSong" panose="02010609060101010101" pitchFamily="49" charset="-122"/>
                <a:ea typeface="FangSong" panose="02010609060101010101" pitchFamily="49" charset="-122"/>
              </a:rPr>
              <a:t>国有企业破产会计科目</a:t>
            </a:r>
            <a:endParaRPr lang="en-US" b="1" dirty="0">
              <a:latin typeface="FangSong" panose="02010609060101010101" pitchFamily="49" charset="-122"/>
              <a:ea typeface="FangSong" panose="02010609060101010101" pitchFamily="49" charset="-122"/>
            </a:endParaRPr>
          </a:p>
        </p:txBody>
      </p:sp>
      <p:sp>
        <p:nvSpPr>
          <p:cNvPr id="3" name="Content Placeholder 2">
            <a:extLst>
              <a:ext uri="{FF2B5EF4-FFF2-40B4-BE49-F238E27FC236}">
                <a16:creationId xmlns:a16="http://schemas.microsoft.com/office/drawing/2014/main" id="{3B76B5D9-48AC-F84C-9DFE-818E2DEE9C36}"/>
              </a:ext>
            </a:extLst>
          </p:cNvPr>
          <p:cNvSpPr>
            <a:spLocks noGrp="1"/>
          </p:cNvSpPr>
          <p:nvPr>
            <p:ph idx="1"/>
          </p:nvPr>
        </p:nvSpPr>
        <p:spPr>
          <a:xfrm>
            <a:off x="1451579" y="1881808"/>
            <a:ext cx="10183830" cy="4264438"/>
          </a:xfrm>
        </p:spPr>
        <p:txBody>
          <a:bodyPr>
            <a:normAutofit/>
          </a:bodyPr>
          <a:lstStyle/>
          <a:p>
            <a:r>
              <a:rPr lang="en-US" altLang="zh-CN" dirty="0">
                <a:latin typeface="FangSong" panose="02010609060101010101" pitchFamily="49" charset="-122"/>
                <a:ea typeface="FangSong" panose="02010609060101010101" pitchFamily="49" charset="-122"/>
              </a:rPr>
              <a:t>(</a:t>
            </a:r>
            <a:r>
              <a:rPr lang="zh-CN" altLang="en-US" dirty="0">
                <a:latin typeface="FangSong" panose="02010609060101010101" pitchFamily="49" charset="-122"/>
                <a:ea typeface="FangSong" panose="02010609060101010101" pitchFamily="49" charset="-122"/>
              </a:rPr>
              <a:t>三</a:t>
            </a:r>
            <a:r>
              <a:rPr lang="en-US" altLang="zh-CN" dirty="0">
                <a:latin typeface="FangSong" panose="02010609060101010101" pitchFamily="49" charset="-122"/>
                <a:ea typeface="FangSong" panose="02010609060101010101" pitchFamily="49" charset="-122"/>
              </a:rPr>
              <a:t>)</a:t>
            </a:r>
            <a:r>
              <a:rPr lang="zh-CN" altLang="en-US" dirty="0">
                <a:latin typeface="FangSong" panose="02010609060101010101" pitchFamily="49" charset="-122"/>
                <a:ea typeface="FangSong" panose="02010609060101010101" pitchFamily="49" charset="-122"/>
              </a:rPr>
              <a:t>清算损益类</a:t>
            </a:r>
          </a:p>
          <a:p>
            <a:pPr lvl="1"/>
            <a:r>
              <a:rPr lang="en-US" altLang="zh-CN" dirty="0">
                <a:latin typeface="FangSong" panose="02010609060101010101" pitchFamily="49" charset="-122"/>
                <a:ea typeface="FangSong" panose="02010609060101010101" pitchFamily="49" charset="-122"/>
              </a:rPr>
              <a:t>1.</a:t>
            </a:r>
            <a:r>
              <a:rPr lang="zh-CN" altLang="en-US" dirty="0">
                <a:latin typeface="FangSong" panose="02010609060101010101" pitchFamily="49" charset="-122"/>
                <a:ea typeface="FangSong" panose="02010609060101010101" pitchFamily="49" charset="-122"/>
              </a:rPr>
              <a:t>清算费用</a:t>
            </a:r>
          </a:p>
          <a:p>
            <a:pPr lvl="1"/>
            <a:r>
              <a:rPr lang="en-US" altLang="zh-CN" dirty="0">
                <a:latin typeface="FangSong" panose="02010609060101010101" pitchFamily="49" charset="-122"/>
                <a:ea typeface="FangSong" panose="02010609060101010101" pitchFamily="49" charset="-122"/>
              </a:rPr>
              <a:t>2.</a:t>
            </a:r>
            <a:r>
              <a:rPr lang="zh-CN" altLang="en-US" dirty="0">
                <a:latin typeface="FangSong" panose="02010609060101010101" pitchFamily="49" charset="-122"/>
                <a:ea typeface="FangSong" panose="02010609060101010101" pitchFamily="49" charset="-122"/>
              </a:rPr>
              <a:t>土地转让收益</a:t>
            </a:r>
            <a:endParaRPr lang="en-US" altLang="zh-CN" dirty="0">
              <a:latin typeface="FangSong" panose="02010609060101010101" pitchFamily="49" charset="-122"/>
              <a:ea typeface="FangSong" panose="02010609060101010101" pitchFamily="49" charset="-122"/>
            </a:endParaRPr>
          </a:p>
          <a:p>
            <a:pPr lvl="1"/>
            <a:r>
              <a:rPr lang="en-US" altLang="zh-CN" dirty="0">
                <a:latin typeface="FangSong" panose="02010609060101010101" pitchFamily="49" charset="-122"/>
                <a:ea typeface="FangSong" panose="02010609060101010101" pitchFamily="49" charset="-122"/>
              </a:rPr>
              <a:t>3.</a:t>
            </a:r>
            <a:r>
              <a:rPr lang="zh-CN" altLang="en-US" dirty="0">
                <a:latin typeface="FangSong" panose="02010609060101010101" pitchFamily="49" charset="-122"/>
                <a:ea typeface="FangSong" panose="02010609060101010101" pitchFamily="49" charset="-122"/>
              </a:rPr>
              <a:t>清算损益</a:t>
            </a:r>
            <a:endParaRPr lang="en-US" altLang="zh-CN" dirty="0">
              <a:latin typeface="FangSong" panose="02010609060101010101" pitchFamily="49" charset="-122"/>
              <a:ea typeface="FangSong" panose="02010609060101010101" pitchFamily="49" charset="-122"/>
            </a:endParaRPr>
          </a:p>
        </p:txBody>
      </p:sp>
    </p:spTree>
    <p:extLst>
      <p:ext uri="{BB962C8B-B14F-4D97-AF65-F5344CB8AC3E}">
        <p14:creationId xmlns:p14="http://schemas.microsoft.com/office/powerpoint/2010/main" val="16332095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87C66-5D07-8A40-A228-7ED5CB2BD832}"/>
              </a:ext>
            </a:extLst>
          </p:cNvPr>
          <p:cNvSpPr>
            <a:spLocks noGrp="1"/>
          </p:cNvSpPr>
          <p:nvPr>
            <p:ph type="title"/>
          </p:nvPr>
        </p:nvSpPr>
        <p:spPr>
          <a:xfrm>
            <a:off x="1451579" y="579232"/>
            <a:ext cx="9603275" cy="1049235"/>
          </a:xfrm>
        </p:spPr>
        <p:txBody>
          <a:bodyPr>
            <a:normAutofit/>
          </a:bodyPr>
          <a:lstStyle/>
          <a:p>
            <a:br>
              <a:rPr lang="en-GB" altLang="zh-CN" dirty="0"/>
            </a:br>
            <a:r>
              <a:rPr lang="zh-CN" altLang="en-US" b="1" dirty="0">
                <a:latin typeface="FangSong" panose="02010609060101010101" pitchFamily="49" charset="-122"/>
                <a:ea typeface="FangSong" panose="02010609060101010101" pitchFamily="49" charset="-122"/>
              </a:rPr>
              <a:t>破产清算会计科目</a:t>
            </a:r>
            <a:endParaRPr lang="en-US" b="1" dirty="0">
              <a:latin typeface="FangSong" panose="02010609060101010101" pitchFamily="49" charset="-122"/>
              <a:ea typeface="FangSong" panose="02010609060101010101" pitchFamily="49" charset="-122"/>
            </a:endParaRPr>
          </a:p>
        </p:txBody>
      </p:sp>
      <p:sp>
        <p:nvSpPr>
          <p:cNvPr id="3" name="Content Placeholder 2">
            <a:extLst>
              <a:ext uri="{FF2B5EF4-FFF2-40B4-BE49-F238E27FC236}">
                <a16:creationId xmlns:a16="http://schemas.microsoft.com/office/drawing/2014/main" id="{3B76B5D9-48AC-F84C-9DFE-818E2DEE9C36}"/>
              </a:ext>
            </a:extLst>
          </p:cNvPr>
          <p:cNvSpPr>
            <a:spLocks noGrp="1"/>
          </p:cNvSpPr>
          <p:nvPr>
            <p:ph idx="1"/>
          </p:nvPr>
        </p:nvSpPr>
        <p:spPr>
          <a:xfrm>
            <a:off x="1451579" y="2235794"/>
            <a:ext cx="9971795" cy="3608415"/>
          </a:xfrm>
        </p:spPr>
        <p:txBody>
          <a:bodyPr>
            <a:normAutofit/>
          </a:bodyPr>
          <a:lstStyle/>
          <a:p>
            <a:r>
              <a:rPr lang="en-US" altLang="zh-CN" dirty="0">
                <a:latin typeface="FangSong" panose="02010609060101010101" pitchFamily="49" charset="-122"/>
                <a:ea typeface="FangSong" panose="02010609060101010101" pitchFamily="49" charset="-122"/>
              </a:rPr>
              <a:t>(</a:t>
            </a:r>
            <a:r>
              <a:rPr lang="zh-CN" altLang="en-US" dirty="0">
                <a:latin typeface="FangSong" panose="02010609060101010101" pitchFamily="49" charset="-122"/>
                <a:ea typeface="FangSong" panose="02010609060101010101" pitchFamily="49" charset="-122"/>
              </a:rPr>
              <a:t>一</a:t>
            </a:r>
            <a:r>
              <a:rPr lang="en-US" altLang="zh-CN" dirty="0">
                <a:latin typeface="FangSong" panose="02010609060101010101" pitchFamily="49" charset="-122"/>
                <a:ea typeface="FangSong" panose="02010609060101010101" pitchFamily="49" charset="-122"/>
              </a:rPr>
              <a:t>)</a:t>
            </a:r>
            <a:r>
              <a:rPr lang="zh-CN" altLang="en-US" dirty="0">
                <a:latin typeface="FangSong" panose="02010609060101010101" pitchFamily="49" charset="-122"/>
                <a:ea typeface="FangSong" panose="02010609060101010101" pitchFamily="49" charset="-122"/>
              </a:rPr>
              <a:t>负债类</a:t>
            </a:r>
          </a:p>
          <a:p>
            <a:pPr lvl="1"/>
            <a:r>
              <a:rPr lang="en-US" altLang="zh-CN" dirty="0">
                <a:latin typeface="FangSong" panose="02010609060101010101" pitchFamily="49" charset="-122"/>
                <a:ea typeface="FangSong" panose="02010609060101010101" pitchFamily="49" charset="-122"/>
              </a:rPr>
              <a:t>1.</a:t>
            </a:r>
            <a:r>
              <a:rPr lang="zh-CN" altLang="en-US" dirty="0">
                <a:latin typeface="FangSong" panose="02010609060101010101" pitchFamily="49" charset="-122"/>
                <a:ea typeface="FangSong" panose="02010609060101010101" pitchFamily="49" charset="-122"/>
              </a:rPr>
              <a:t>应付破产费用</a:t>
            </a:r>
          </a:p>
          <a:p>
            <a:pPr lvl="1"/>
            <a:r>
              <a:rPr lang="en-US" altLang="zh-CN" dirty="0">
                <a:latin typeface="FangSong" panose="02010609060101010101" pitchFamily="49" charset="-122"/>
                <a:ea typeface="FangSong" panose="02010609060101010101" pitchFamily="49" charset="-122"/>
              </a:rPr>
              <a:t>2.</a:t>
            </a:r>
            <a:r>
              <a:rPr lang="zh-CN" altLang="en-US" dirty="0">
                <a:latin typeface="FangSong" panose="02010609060101010101" pitchFamily="49" charset="-122"/>
                <a:ea typeface="FangSong" panose="02010609060101010101" pitchFamily="49" charset="-122"/>
              </a:rPr>
              <a:t>应付共益债务</a:t>
            </a:r>
            <a:endParaRPr lang="en-US" altLang="zh-CN" dirty="0">
              <a:latin typeface="FangSong" panose="02010609060101010101" pitchFamily="49" charset="-122"/>
              <a:ea typeface="FangSong" panose="02010609060101010101" pitchFamily="49" charset="-122"/>
            </a:endParaRPr>
          </a:p>
          <a:p>
            <a:pPr lvl="1"/>
            <a:endParaRPr lang="zh-CN" altLang="en-US" dirty="0">
              <a:latin typeface="FangSong" panose="02010609060101010101" pitchFamily="49" charset="-122"/>
              <a:ea typeface="FangSong" panose="02010609060101010101" pitchFamily="49" charset="-122"/>
            </a:endParaRPr>
          </a:p>
          <a:p>
            <a:r>
              <a:rPr lang="en-US" altLang="zh-CN" dirty="0">
                <a:latin typeface="FangSong" panose="02010609060101010101" pitchFamily="49" charset="-122"/>
                <a:ea typeface="FangSong" panose="02010609060101010101" pitchFamily="49" charset="-122"/>
              </a:rPr>
              <a:t>(</a:t>
            </a:r>
            <a:r>
              <a:rPr lang="zh-CN" altLang="en-US" dirty="0">
                <a:latin typeface="FangSong" panose="02010609060101010101" pitchFamily="49" charset="-122"/>
                <a:ea typeface="FangSong" panose="02010609060101010101" pitchFamily="49" charset="-122"/>
              </a:rPr>
              <a:t>二</a:t>
            </a:r>
            <a:r>
              <a:rPr lang="en-US" altLang="zh-CN" dirty="0">
                <a:latin typeface="FangSong" panose="02010609060101010101" pitchFamily="49" charset="-122"/>
                <a:ea typeface="FangSong" panose="02010609060101010101" pitchFamily="49" charset="-122"/>
              </a:rPr>
              <a:t>)</a:t>
            </a:r>
            <a:r>
              <a:rPr lang="zh-CN" altLang="en-US" dirty="0">
                <a:latin typeface="FangSong" panose="02010609060101010101" pitchFamily="49" charset="-122"/>
                <a:ea typeface="FangSong" panose="02010609060101010101" pitchFamily="49" charset="-122"/>
              </a:rPr>
              <a:t>清算净值类</a:t>
            </a:r>
          </a:p>
          <a:p>
            <a:pPr lvl="1"/>
            <a:r>
              <a:rPr lang="en-US" altLang="zh-CN" dirty="0">
                <a:latin typeface="FangSong" panose="02010609060101010101" pitchFamily="49" charset="-122"/>
                <a:ea typeface="FangSong" panose="02010609060101010101" pitchFamily="49" charset="-122"/>
              </a:rPr>
              <a:t>1.</a:t>
            </a:r>
            <a:r>
              <a:rPr lang="zh-CN" altLang="en-US" dirty="0">
                <a:latin typeface="FangSong" panose="02010609060101010101" pitchFamily="49" charset="-122"/>
                <a:ea typeface="FangSong" panose="02010609060101010101" pitchFamily="49" charset="-122"/>
              </a:rPr>
              <a:t>清算净值</a:t>
            </a:r>
            <a:endParaRPr lang="en-US" altLang="zh-CN" dirty="0">
              <a:latin typeface="FangSong" panose="02010609060101010101" pitchFamily="49" charset="-122"/>
              <a:ea typeface="FangSong" panose="02010609060101010101" pitchFamily="49" charset="-122"/>
            </a:endParaRPr>
          </a:p>
          <a:p>
            <a:pPr lvl="1"/>
            <a:endParaRPr lang="en-US" altLang="zh-CN" dirty="0">
              <a:latin typeface="FangSong" panose="02010609060101010101" pitchFamily="49" charset="-122"/>
              <a:ea typeface="FangSong" panose="02010609060101010101" pitchFamily="49" charset="-122"/>
            </a:endParaRPr>
          </a:p>
          <a:p>
            <a:pPr lvl="1" algn="r"/>
            <a:r>
              <a:rPr lang="en-US" altLang="zh-CN" sz="1400" dirty="0">
                <a:latin typeface="FangSong" panose="02010609060101010101" pitchFamily="49" charset="-122"/>
                <a:ea typeface="FangSong" panose="02010609060101010101" pitchFamily="49" charset="-122"/>
              </a:rPr>
              <a:t>——《</a:t>
            </a:r>
            <a:r>
              <a:rPr lang="zh-CN" altLang="en-US" sz="1400" dirty="0">
                <a:latin typeface="FangSong" panose="02010609060101010101" pitchFamily="49" charset="-122"/>
                <a:ea typeface="FangSong" panose="02010609060101010101" pitchFamily="49" charset="-122"/>
              </a:rPr>
              <a:t>企业破产清算有关会计处理规定</a:t>
            </a:r>
            <a:r>
              <a:rPr lang="en-US" altLang="zh-CN" sz="1400" dirty="0">
                <a:latin typeface="FangSong" panose="02010609060101010101" pitchFamily="49" charset="-122"/>
                <a:ea typeface="FangSong" panose="02010609060101010101" pitchFamily="49" charset="-122"/>
              </a:rPr>
              <a:t>》</a:t>
            </a:r>
            <a:r>
              <a:rPr lang="zh-CN" altLang="en-US" sz="1400" dirty="0">
                <a:latin typeface="FangSong" panose="02010609060101010101" pitchFamily="49" charset="-122"/>
                <a:ea typeface="FangSong" panose="02010609060101010101" pitchFamily="49" charset="-122"/>
              </a:rPr>
              <a:t>财会</a:t>
            </a:r>
            <a:r>
              <a:rPr lang="en-US" altLang="zh-CN" sz="1400" dirty="0">
                <a:latin typeface="FangSong" panose="02010609060101010101" pitchFamily="49" charset="-122"/>
                <a:ea typeface="FangSong" panose="02010609060101010101" pitchFamily="49" charset="-122"/>
              </a:rPr>
              <a:t>[2016]23</a:t>
            </a:r>
            <a:r>
              <a:rPr lang="zh-CN" altLang="en-US" sz="1400" dirty="0">
                <a:latin typeface="FangSong" panose="02010609060101010101" pitchFamily="49" charset="-122"/>
                <a:ea typeface="FangSong" panose="02010609060101010101" pitchFamily="49" charset="-122"/>
              </a:rPr>
              <a:t>号</a:t>
            </a:r>
            <a:endParaRPr lang="en-US" altLang="zh-CN" sz="1400" dirty="0">
              <a:latin typeface="FangSong" panose="02010609060101010101" pitchFamily="49" charset="-122"/>
              <a:ea typeface="FangSong" panose="02010609060101010101" pitchFamily="49" charset="-122"/>
            </a:endParaRPr>
          </a:p>
          <a:p>
            <a:pPr marL="0" indent="0">
              <a:buNone/>
            </a:pPr>
            <a:endParaRPr lang="zh-CN" altLang="en-US" dirty="0">
              <a:latin typeface="FangSong" panose="02010609060101010101" pitchFamily="49" charset="-122"/>
              <a:ea typeface="FangSong" panose="02010609060101010101" pitchFamily="49" charset="-122"/>
            </a:endParaRPr>
          </a:p>
        </p:txBody>
      </p:sp>
    </p:spTree>
    <p:extLst>
      <p:ext uri="{BB962C8B-B14F-4D97-AF65-F5344CB8AC3E}">
        <p14:creationId xmlns:p14="http://schemas.microsoft.com/office/powerpoint/2010/main" val="7463468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87C66-5D07-8A40-A228-7ED5CB2BD832}"/>
              </a:ext>
            </a:extLst>
          </p:cNvPr>
          <p:cNvSpPr>
            <a:spLocks noGrp="1"/>
          </p:cNvSpPr>
          <p:nvPr>
            <p:ph type="title"/>
          </p:nvPr>
        </p:nvSpPr>
        <p:spPr>
          <a:xfrm>
            <a:off x="1451579" y="579232"/>
            <a:ext cx="9603275" cy="1049235"/>
          </a:xfrm>
        </p:spPr>
        <p:txBody>
          <a:bodyPr>
            <a:normAutofit/>
          </a:bodyPr>
          <a:lstStyle/>
          <a:p>
            <a:br>
              <a:rPr lang="en-GB" altLang="zh-CN" dirty="0"/>
            </a:br>
            <a:r>
              <a:rPr lang="zh-CN" altLang="en-US" b="1" dirty="0">
                <a:latin typeface="FangSong" panose="02010609060101010101" pitchFamily="49" charset="-122"/>
                <a:ea typeface="FangSong" panose="02010609060101010101" pitchFamily="49" charset="-122"/>
              </a:rPr>
              <a:t>破产清算会计科目</a:t>
            </a:r>
            <a:endParaRPr lang="en-US" b="1" dirty="0">
              <a:latin typeface="FangSong" panose="02010609060101010101" pitchFamily="49" charset="-122"/>
              <a:ea typeface="FangSong" panose="02010609060101010101" pitchFamily="49" charset="-122"/>
            </a:endParaRPr>
          </a:p>
        </p:txBody>
      </p:sp>
      <p:sp>
        <p:nvSpPr>
          <p:cNvPr id="3" name="Content Placeholder 2">
            <a:extLst>
              <a:ext uri="{FF2B5EF4-FFF2-40B4-BE49-F238E27FC236}">
                <a16:creationId xmlns:a16="http://schemas.microsoft.com/office/drawing/2014/main" id="{3B76B5D9-48AC-F84C-9DFE-818E2DEE9C36}"/>
              </a:ext>
            </a:extLst>
          </p:cNvPr>
          <p:cNvSpPr>
            <a:spLocks noGrp="1"/>
          </p:cNvSpPr>
          <p:nvPr>
            <p:ph idx="1"/>
          </p:nvPr>
        </p:nvSpPr>
        <p:spPr>
          <a:xfrm>
            <a:off x="1451579" y="2116524"/>
            <a:ext cx="9971795" cy="3939719"/>
          </a:xfrm>
        </p:spPr>
        <p:txBody>
          <a:bodyPr>
            <a:normAutofit fontScale="92500" lnSpcReduction="10000"/>
          </a:bodyPr>
          <a:lstStyle/>
          <a:p>
            <a:r>
              <a:rPr lang="en-US" altLang="zh-CN" dirty="0">
                <a:latin typeface="FangSong" panose="02010609060101010101" pitchFamily="49" charset="-122"/>
                <a:ea typeface="FangSong" panose="02010609060101010101" pitchFamily="49" charset="-122"/>
              </a:rPr>
              <a:t> (</a:t>
            </a:r>
            <a:r>
              <a:rPr lang="zh-CN" altLang="en-US" dirty="0">
                <a:latin typeface="FangSong" panose="02010609060101010101" pitchFamily="49" charset="-122"/>
                <a:ea typeface="FangSong" panose="02010609060101010101" pitchFamily="49" charset="-122"/>
              </a:rPr>
              <a:t>三</a:t>
            </a:r>
            <a:r>
              <a:rPr lang="en-US" altLang="zh-CN" dirty="0">
                <a:latin typeface="FangSong" panose="02010609060101010101" pitchFamily="49" charset="-122"/>
                <a:ea typeface="FangSong" panose="02010609060101010101" pitchFamily="49" charset="-122"/>
              </a:rPr>
              <a:t>)</a:t>
            </a:r>
            <a:r>
              <a:rPr lang="zh-CN" altLang="en-US" dirty="0">
                <a:latin typeface="FangSong" panose="02010609060101010101" pitchFamily="49" charset="-122"/>
                <a:ea typeface="FangSong" panose="02010609060101010101" pitchFamily="49" charset="-122"/>
              </a:rPr>
              <a:t>清算损益类</a:t>
            </a:r>
          </a:p>
          <a:p>
            <a:pPr lvl="1"/>
            <a:r>
              <a:rPr lang="en-US" altLang="zh-CN" dirty="0">
                <a:latin typeface="FangSong" panose="02010609060101010101" pitchFamily="49" charset="-122"/>
                <a:ea typeface="FangSong" panose="02010609060101010101" pitchFamily="49" charset="-122"/>
              </a:rPr>
              <a:t>1.</a:t>
            </a:r>
            <a:r>
              <a:rPr lang="zh-CN" altLang="en-US" dirty="0">
                <a:latin typeface="FangSong" panose="02010609060101010101" pitchFamily="49" charset="-122"/>
                <a:ea typeface="FangSong" panose="02010609060101010101" pitchFamily="49" charset="-122"/>
              </a:rPr>
              <a:t>资产处置净损益</a:t>
            </a:r>
          </a:p>
          <a:p>
            <a:pPr lvl="1"/>
            <a:r>
              <a:rPr lang="en-US" altLang="zh-CN" dirty="0">
                <a:latin typeface="FangSong" panose="02010609060101010101" pitchFamily="49" charset="-122"/>
                <a:ea typeface="FangSong" panose="02010609060101010101" pitchFamily="49" charset="-122"/>
              </a:rPr>
              <a:t>2.</a:t>
            </a:r>
            <a:r>
              <a:rPr lang="zh-CN" altLang="en-US" dirty="0">
                <a:latin typeface="FangSong" panose="02010609060101010101" pitchFamily="49" charset="-122"/>
                <a:ea typeface="FangSong" panose="02010609060101010101" pitchFamily="49" charset="-122"/>
              </a:rPr>
              <a:t>债务清偿净损益</a:t>
            </a:r>
          </a:p>
          <a:p>
            <a:pPr lvl="1"/>
            <a:r>
              <a:rPr lang="en-US" altLang="zh-CN" dirty="0">
                <a:latin typeface="FangSong" panose="02010609060101010101" pitchFamily="49" charset="-122"/>
                <a:ea typeface="FangSong" panose="02010609060101010101" pitchFamily="49" charset="-122"/>
              </a:rPr>
              <a:t>3.</a:t>
            </a:r>
            <a:r>
              <a:rPr lang="zh-CN" altLang="en-US" dirty="0">
                <a:latin typeface="FangSong" panose="02010609060101010101" pitchFamily="49" charset="-122"/>
                <a:ea typeface="FangSong" panose="02010609060101010101" pitchFamily="49" charset="-122"/>
              </a:rPr>
              <a:t>破产资产和负债净值变动净损益</a:t>
            </a:r>
            <a:endParaRPr lang="en-US" altLang="zh-CN" dirty="0">
              <a:latin typeface="FangSong" panose="02010609060101010101" pitchFamily="49" charset="-122"/>
              <a:ea typeface="FangSong" panose="02010609060101010101" pitchFamily="49" charset="-122"/>
            </a:endParaRPr>
          </a:p>
          <a:p>
            <a:pPr lvl="1"/>
            <a:r>
              <a:rPr lang="en-US" altLang="zh-CN" dirty="0">
                <a:latin typeface="FangSong" panose="02010609060101010101" pitchFamily="49" charset="-122"/>
                <a:ea typeface="FangSong" panose="02010609060101010101" pitchFamily="49" charset="-122"/>
              </a:rPr>
              <a:t>4.</a:t>
            </a:r>
            <a:r>
              <a:rPr lang="zh-CN" altLang="en-US" dirty="0">
                <a:latin typeface="FangSong" panose="02010609060101010101" pitchFamily="49" charset="-122"/>
                <a:ea typeface="FangSong" panose="02010609060101010101" pitchFamily="49" charset="-122"/>
              </a:rPr>
              <a:t>其他收益</a:t>
            </a:r>
          </a:p>
          <a:p>
            <a:pPr lvl="1"/>
            <a:r>
              <a:rPr lang="en-US" altLang="zh-CN" dirty="0">
                <a:latin typeface="FangSong" panose="02010609060101010101" pitchFamily="49" charset="-122"/>
                <a:ea typeface="FangSong" panose="02010609060101010101" pitchFamily="49" charset="-122"/>
              </a:rPr>
              <a:t>5.</a:t>
            </a:r>
            <a:r>
              <a:rPr lang="zh-CN" altLang="en-US" dirty="0">
                <a:latin typeface="FangSong" panose="02010609060101010101" pitchFamily="49" charset="-122"/>
                <a:ea typeface="FangSong" panose="02010609060101010101" pitchFamily="49" charset="-122"/>
              </a:rPr>
              <a:t>破产费用</a:t>
            </a:r>
          </a:p>
          <a:p>
            <a:pPr lvl="1"/>
            <a:r>
              <a:rPr lang="en-US" altLang="zh-CN" dirty="0">
                <a:latin typeface="FangSong" panose="02010609060101010101" pitchFamily="49" charset="-122"/>
                <a:ea typeface="FangSong" panose="02010609060101010101" pitchFamily="49" charset="-122"/>
              </a:rPr>
              <a:t>6.</a:t>
            </a:r>
            <a:r>
              <a:rPr lang="zh-CN" altLang="en-US" dirty="0">
                <a:latin typeface="FangSong" panose="02010609060101010101" pitchFamily="49" charset="-122"/>
                <a:ea typeface="FangSong" panose="02010609060101010101" pitchFamily="49" charset="-122"/>
              </a:rPr>
              <a:t>共益债务支出</a:t>
            </a:r>
            <a:endParaRPr lang="en-US" altLang="zh-CN" dirty="0">
              <a:latin typeface="FangSong" panose="02010609060101010101" pitchFamily="49" charset="-122"/>
              <a:ea typeface="FangSong" panose="02010609060101010101" pitchFamily="49" charset="-122"/>
            </a:endParaRPr>
          </a:p>
          <a:p>
            <a:pPr lvl="1"/>
            <a:r>
              <a:rPr lang="en-US" altLang="zh-CN" dirty="0">
                <a:latin typeface="FangSong" panose="02010609060101010101" pitchFamily="49" charset="-122"/>
                <a:ea typeface="FangSong" panose="02010609060101010101" pitchFamily="49" charset="-122"/>
              </a:rPr>
              <a:t>7.</a:t>
            </a:r>
            <a:r>
              <a:rPr lang="zh-CN" altLang="en-US" dirty="0">
                <a:latin typeface="FangSong" panose="02010609060101010101" pitchFamily="49" charset="-122"/>
                <a:ea typeface="FangSong" panose="02010609060101010101" pitchFamily="49" charset="-122"/>
              </a:rPr>
              <a:t>其他费用</a:t>
            </a:r>
            <a:endParaRPr lang="en-US" altLang="zh-CN" dirty="0">
              <a:latin typeface="FangSong" panose="02010609060101010101" pitchFamily="49" charset="-122"/>
              <a:ea typeface="FangSong" panose="02010609060101010101" pitchFamily="49" charset="-122"/>
            </a:endParaRPr>
          </a:p>
          <a:p>
            <a:pPr lvl="1"/>
            <a:r>
              <a:rPr lang="en-US" altLang="zh-CN" dirty="0">
                <a:latin typeface="FangSong" panose="02010609060101010101" pitchFamily="49" charset="-122"/>
                <a:ea typeface="FangSong" panose="02010609060101010101" pitchFamily="49" charset="-122"/>
              </a:rPr>
              <a:t>8.</a:t>
            </a:r>
            <a:r>
              <a:rPr lang="zh-CN" altLang="en-US" dirty="0">
                <a:latin typeface="FangSong" panose="02010609060101010101" pitchFamily="49" charset="-122"/>
                <a:ea typeface="FangSong" panose="02010609060101010101" pitchFamily="49" charset="-122"/>
              </a:rPr>
              <a:t>所得税费用</a:t>
            </a:r>
          </a:p>
          <a:p>
            <a:pPr lvl="1"/>
            <a:r>
              <a:rPr lang="en-US" altLang="zh-CN" dirty="0">
                <a:latin typeface="FangSong" panose="02010609060101010101" pitchFamily="49" charset="-122"/>
                <a:ea typeface="FangSong" panose="02010609060101010101" pitchFamily="49" charset="-122"/>
              </a:rPr>
              <a:t>9.</a:t>
            </a:r>
            <a:r>
              <a:rPr lang="zh-CN" altLang="en-US" dirty="0">
                <a:latin typeface="FangSong" panose="02010609060101010101" pitchFamily="49" charset="-122"/>
                <a:ea typeface="FangSong" panose="02010609060101010101" pitchFamily="49" charset="-122"/>
              </a:rPr>
              <a:t>清算净损益</a:t>
            </a:r>
            <a:endParaRPr lang="en-US" altLang="zh-CN" dirty="0">
              <a:latin typeface="FangSong" panose="02010609060101010101" pitchFamily="49" charset="-122"/>
              <a:ea typeface="FangSong" panose="02010609060101010101" pitchFamily="49" charset="-122"/>
            </a:endParaRPr>
          </a:p>
          <a:p>
            <a:pPr lvl="1" algn="r"/>
            <a:r>
              <a:rPr lang="en-US" altLang="zh-CN" sz="1500" dirty="0">
                <a:latin typeface="FangSong" panose="02010609060101010101" pitchFamily="49" charset="-122"/>
                <a:ea typeface="FangSong" panose="02010609060101010101" pitchFamily="49" charset="-122"/>
              </a:rPr>
              <a:t>——《</a:t>
            </a:r>
            <a:r>
              <a:rPr lang="zh-CN" altLang="en-US" sz="1500" dirty="0">
                <a:latin typeface="FangSong" panose="02010609060101010101" pitchFamily="49" charset="-122"/>
                <a:ea typeface="FangSong" panose="02010609060101010101" pitchFamily="49" charset="-122"/>
              </a:rPr>
              <a:t>企业破产清算有关会计处理规定</a:t>
            </a:r>
            <a:r>
              <a:rPr lang="en-US" altLang="zh-CN" sz="1500" dirty="0">
                <a:latin typeface="FangSong" panose="02010609060101010101" pitchFamily="49" charset="-122"/>
                <a:ea typeface="FangSong" panose="02010609060101010101" pitchFamily="49" charset="-122"/>
              </a:rPr>
              <a:t>》</a:t>
            </a:r>
            <a:r>
              <a:rPr lang="zh-CN" altLang="en-US" sz="1500" dirty="0">
                <a:latin typeface="FangSong" panose="02010609060101010101" pitchFamily="49" charset="-122"/>
                <a:ea typeface="FangSong" panose="02010609060101010101" pitchFamily="49" charset="-122"/>
              </a:rPr>
              <a:t>财会</a:t>
            </a:r>
            <a:r>
              <a:rPr lang="en-US" altLang="zh-CN" sz="1500" dirty="0">
                <a:latin typeface="FangSong" panose="02010609060101010101" pitchFamily="49" charset="-122"/>
                <a:ea typeface="FangSong" panose="02010609060101010101" pitchFamily="49" charset="-122"/>
              </a:rPr>
              <a:t>[2016]23</a:t>
            </a:r>
            <a:r>
              <a:rPr lang="zh-CN" altLang="en-US" sz="1500" dirty="0">
                <a:latin typeface="FangSong" panose="02010609060101010101" pitchFamily="49" charset="-122"/>
                <a:ea typeface="FangSong" panose="02010609060101010101" pitchFamily="49" charset="-122"/>
              </a:rPr>
              <a:t>号</a:t>
            </a:r>
            <a:endParaRPr lang="en-US" altLang="zh-CN" sz="1500" dirty="0">
              <a:latin typeface="FangSong" panose="02010609060101010101" pitchFamily="49" charset="-122"/>
              <a:ea typeface="FangSong" panose="02010609060101010101" pitchFamily="49" charset="-122"/>
            </a:endParaRPr>
          </a:p>
          <a:p>
            <a:pPr marL="0" indent="0">
              <a:buNone/>
            </a:pPr>
            <a:endParaRPr lang="zh-CN" altLang="en-US" dirty="0">
              <a:latin typeface="FangSong" panose="02010609060101010101" pitchFamily="49" charset="-122"/>
              <a:ea typeface="FangSong" panose="02010609060101010101" pitchFamily="49" charset="-122"/>
            </a:endParaRPr>
          </a:p>
        </p:txBody>
      </p:sp>
    </p:spTree>
    <p:extLst>
      <p:ext uri="{BB962C8B-B14F-4D97-AF65-F5344CB8AC3E}">
        <p14:creationId xmlns:p14="http://schemas.microsoft.com/office/powerpoint/2010/main" val="16098876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br>
              <a:rPr lang="zh-CN" altLang="en-US" dirty="0"/>
            </a:br>
            <a:r>
              <a:rPr lang="zh-CN" altLang="en-US" b="1" dirty="0">
                <a:latin typeface="仿宋" panose="02010609060101010101" pitchFamily="49" charset="-122"/>
                <a:ea typeface="仿宋" panose="02010609060101010101" pitchFamily="49" charset="-122"/>
              </a:rPr>
              <a:t>破产清算会计要素</a:t>
            </a:r>
          </a:p>
        </p:txBody>
      </p:sp>
      <p:sp>
        <p:nvSpPr>
          <p:cNvPr id="3" name="椭圆 2"/>
          <p:cNvSpPr/>
          <p:nvPr/>
        </p:nvSpPr>
        <p:spPr>
          <a:xfrm>
            <a:off x="2778760" y="2900045"/>
            <a:ext cx="1617345" cy="1392555"/>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dirty="0">
                <a:latin typeface="仿宋" panose="02010609060101010101" pitchFamily="49" charset="-122"/>
                <a:ea typeface="仿宋" panose="02010609060101010101" pitchFamily="49" charset="-122"/>
              </a:rPr>
              <a:t>清算资产</a:t>
            </a:r>
          </a:p>
        </p:txBody>
      </p:sp>
      <p:cxnSp>
        <p:nvCxnSpPr>
          <p:cNvPr id="7" name="直接连接符 6"/>
          <p:cNvCxnSpPr/>
          <p:nvPr/>
        </p:nvCxnSpPr>
        <p:spPr>
          <a:xfrm>
            <a:off x="5132705" y="3721100"/>
            <a:ext cx="83756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5132705" y="3858260"/>
            <a:ext cx="837565"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椭圆 8"/>
          <p:cNvSpPr/>
          <p:nvPr/>
        </p:nvSpPr>
        <p:spPr>
          <a:xfrm>
            <a:off x="6296025" y="3025140"/>
            <a:ext cx="1617345" cy="1392555"/>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dirty="0">
                <a:latin typeface="仿宋" panose="02010609060101010101" pitchFamily="49" charset="-122"/>
                <a:ea typeface="仿宋" panose="02010609060101010101" pitchFamily="49" charset="-122"/>
              </a:rPr>
              <a:t>清算负债</a:t>
            </a:r>
          </a:p>
        </p:txBody>
      </p:sp>
      <p:sp>
        <p:nvSpPr>
          <p:cNvPr id="10" name="椭圆 9"/>
          <p:cNvSpPr/>
          <p:nvPr/>
        </p:nvSpPr>
        <p:spPr>
          <a:xfrm>
            <a:off x="9324340" y="3024505"/>
            <a:ext cx="1617345" cy="1392555"/>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dirty="0">
                <a:latin typeface="仿宋" panose="02010609060101010101" pitchFamily="49" charset="-122"/>
                <a:ea typeface="仿宋" panose="02010609060101010101" pitchFamily="49" charset="-122"/>
              </a:rPr>
              <a:t>清算损益</a:t>
            </a:r>
          </a:p>
        </p:txBody>
      </p:sp>
      <p:cxnSp>
        <p:nvCxnSpPr>
          <p:cNvPr id="11" name="直接连接符 10"/>
          <p:cNvCxnSpPr/>
          <p:nvPr/>
        </p:nvCxnSpPr>
        <p:spPr>
          <a:xfrm>
            <a:off x="8136890" y="3756936"/>
            <a:ext cx="79121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H="1">
            <a:off x="8522970" y="3350260"/>
            <a:ext cx="9525" cy="742315"/>
          </a:xfrm>
          <a:prstGeom prst="line">
            <a:avLst/>
          </a:prstGeom>
        </p:spPr>
        <p:style>
          <a:lnRef idx="1">
            <a:schemeClr val="accent1"/>
          </a:lnRef>
          <a:fillRef idx="0">
            <a:schemeClr val="accent1"/>
          </a:fillRef>
          <a:effectRef idx="0">
            <a:schemeClr val="accent1"/>
          </a:effectRef>
          <a:fontRef idx="minor">
            <a:schemeClr val="tx1"/>
          </a:fontRef>
        </p:style>
      </p:cxnSp>
      <p:sp>
        <p:nvSpPr>
          <p:cNvPr id="13" name="文本框 12"/>
          <p:cNvSpPr txBox="1"/>
          <p:nvPr/>
        </p:nvSpPr>
        <p:spPr>
          <a:xfrm>
            <a:off x="1451579" y="2109470"/>
            <a:ext cx="8503951" cy="584775"/>
          </a:xfrm>
          <a:prstGeom prst="rect">
            <a:avLst/>
          </a:prstGeom>
          <a:noFill/>
        </p:spPr>
        <p:txBody>
          <a:bodyPr wrap="square" rtlCol="0">
            <a:spAutoFit/>
          </a:bodyPr>
          <a:lstStyle/>
          <a:p>
            <a:r>
              <a:rPr lang="zh-CN" altLang="en-US" sz="3200" b="1" cap="all" dirty="0">
                <a:latin typeface="FangSong" panose="02010609060101010101" pitchFamily="49" charset="-122"/>
                <a:ea typeface="FangSong" panose="02010609060101010101" pitchFamily="49" charset="-122"/>
                <a:cs typeface="+mj-cs"/>
              </a:rPr>
              <a:t>会计恒等式并未因破产业务的独特性有所改变。</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87C66-5D07-8A40-A228-7ED5CB2BD832}"/>
              </a:ext>
            </a:extLst>
          </p:cNvPr>
          <p:cNvSpPr>
            <a:spLocks noGrp="1"/>
          </p:cNvSpPr>
          <p:nvPr>
            <p:ph type="title"/>
          </p:nvPr>
        </p:nvSpPr>
        <p:spPr/>
        <p:txBody>
          <a:bodyPr>
            <a:normAutofit/>
          </a:bodyPr>
          <a:lstStyle/>
          <a:p>
            <a:br>
              <a:rPr lang="en-GB" altLang="zh-CN" dirty="0"/>
            </a:br>
            <a:r>
              <a:rPr lang="zh-CN" altLang="en-US" b="1" dirty="0">
                <a:latin typeface="FangSong" panose="02010609060101010101" pitchFamily="49" charset="-122"/>
                <a:ea typeface="FangSong" panose="02010609060101010101" pitchFamily="49" charset="-122"/>
              </a:rPr>
              <a:t>管理人的职责</a:t>
            </a:r>
            <a:endParaRPr lang="en-US" b="1" dirty="0">
              <a:latin typeface="FangSong" panose="02010609060101010101" pitchFamily="49" charset="-122"/>
              <a:ea typeface="FangSong" panose="02010609060101010101" pitchFamily="49" charset="-122"/>
            </a:endParaRPr>
          </a:p>
        </p:txBody>
      </p:sp>
      <p:sp>
        <p:nvSpPr>
          <p:cNvPr id="3" name="Content Placeholder 2">
            <a:extLst>
              <a:ext uri="{FF2B5EF4-FFF2-40B4-BE49-F238E27FC236}">
                <a16:creationId xmlns:a16="http://schemas.microsoft.com/office/drawing/2014/main" id="{3B76B5D9-48AC-F84C-9DFE-818E2DEE9C36}"/>
              </a:ext>
            </a:extLst>
          </p:cNvPr>
          <p:cNvSpPr>
            <a:spLocks noGrp="1"/>
          </p:cNvSpPr>
          <p:nvPr>
            <p:ph idx="1"/>
          </p:nvPr>
        </p:nvSpPr>
        <p:spPr>
          <a:xfrm>
            <a:off x="2611120" y="1853754"/>
            <a:ext cx="7091680" cy="3906966"/>
          </a:xfrm>
        </p:spPr>
        <p:txBody>
          <a:bodyPr>
            <a:normAutofit fontScale="92500" lnSpcReduction="20000"/>
          </a:bodyPr>
          <a:lstStyle/>
          <a:p>
            <a:pPr marL="0" indent="0" algn="ctr">
              <a:buNone/>
            </a:pPr>
            <a:endParaRPr lang="en-US" altLang="zh-Hans" b="1" dirty="0">
              <a:latin typeface="FangSong" panose="02010609060101010101" pitchFamily="49" charset="-122"/>
              <a:ea typeface="FangSong" panose="02010609060101010101" pitchFamily="49" charset="-122"/>
            </a:endParaRPr>
          </a:p>
          <a:p>
            <a:pPr marL="0" indent="0" algn="ctr">
              <a:buNone/>
            </a:pPr>
            <a:r>
              <a:rPr lang="en-US" altLang="zh-Hans" b="1" dirty="0">
                <a:latin typeface="FangSong" panose="02010609060101010101" pitchFamily="49" charset="-122"/>
                <a:ea typeface="FangSong" panose="02010609060101010101" pitchFamily="49" charset="-122"/>
              </a:rPr>
              <a:t>《</a:t>
            </a:r>
            <a:r>
              <a:rPr lang="zh-CN" altLang="en-US" b="1" dirty="0">
                <a:latin typeface="FangSong" panose="02010609060101010101" pitchFamily="49" charset="-122"/>
                <a:ea typeface="FangSong" panose="02010609060101010101" pitchFamily="49" charset="-122"/>
              </a:rPr>
              <a:t>企业破产法</a:t>
            </a:r>
            <a:r>
              <a:rPr lang="en-US" altLang="zh-CN" b="1" dirty="0">
                <a:latin typeface="FangSong" panose="02010609060101010101" pitchFamily="49" charset="-122"/>
                <a:ea typeface="FangSong" panose="02010609060101010101" pitchFamily="49" charset="-122"/>
              </a:rPr>
              <a:t>》</a:t>
            </a:r>
            <a:r>
              <a:rPr lang="zh-CN" altLang="en-US" b="1" dirty="0">
                <a:latin typeface="FangSong" panose="02010609060101010101" pitchFamily="49" charset="-122"/>
                <a:ea typeface="FangSong" panose="02010609060101010101" pitchFamily="49" charset="-122"/>
              </a:rPr>
              <a:t>第二十五条</a:t>
            </a:r>
            <a:endParaRPr lang="en-GB" altLang="zh-CN" b="1" dirty="0">
              <a:latin typeface="FangSong" panose="02010609060101010101" pitchFamily="49" charset="-122"/>
              <a:ea typeface="FangSong" panose="02010609060101010101" pitchFamily="49" charset="-122"/>
            </a:endParaRPr>
          </a:p>
          <a:p>
            <a:pPr marL="0" indent="0" algn="ctr">
              <a:buNone/>
            </a:pPr>
            <a:endParaRPr lang="en-GB" altLang="zh-CN" b="1" dirty="0">
              <a:latin typeface="FangSong" panose="02010609060101010101" pitchFamily="49" charset="-122"/>
              <a:ea typeface="FangSong" panose="02010609060101010101" pitchFamily="49" charset="-122"/>
            </a:endParaRPr>
          </a:p>
          <a:p>
            <a:pPr marL="0" indent="0" algn="just">
              <a:buNone/>
            </a:pPr>
            <a:r>
              <a:rPr lang="zh-CN" altLang="en-US" dirty="0">
                <a:latin typeface="FangSong" panose="02010609060101010101" pitchFamily="49" charset="-122"/>
                <a:ea typeface="FangSong" panose="02010609060101010101" pitchFamily="49" charset="-122"/>
              </a:rPr>
              <a:t>“</a:t>
            </a:r>
            <a:r>
              <a:rPr lang="zh-CN" altLang="en-US" i="1" dirty="0">
                <a:latin typeface="FangSong" panose="02010609060101010101" pitchFamily="49" charset="-122"/>
                <a:ea typeface="FangSong" panose="02010609060101010101" pitchFamily="49" charset="-122"/>
              </a:rPr>
              <a:t>管理人履行下列职责： （一）接管债务人的财产、印章和账簿、文书等资料； （二）调查债务人财产状况，制作财产状况报告； （三）决定债务人的内部管理事务； （四）决定债务人的日常开支和其他必要开支； （五）在第一次债权人会议召开之前，决定继续或者停止债务人的营业； （六）管理和处分债务人的财产； （七）代表债务人参加诉讼、仲裁或者其他法律程序； （八）提议召开债权人会议； （九）人民法院认为管理人应当履行的其他职责。 本法对管理人的职责另有规定的，适用其规定。</a:t>
            </a:r>
            <a:r>
              <a:rPr lang="zh-CN" altLang="en-US" dirty="0">
                <a:latin typeface="FangSong" panose="02010609060101010101" pitchFamily="49" charset="-122"/>
                <a:ea typeface="FangSong" panose="02010609060101010101" pitchFamily="49" charset="-122"/>
              </a:rPr>
              <a:t>”</a:t>
            </a:r>
            <a:endParaRPr lang="en-US" dirty="0">
              <a:latin typeface="FangSong" panose="02010609060101010101" pitchFamily="49" charset="-122"/>
              <a:ea typeface="FangSong" panose="02010609060101010101" pitchFamily="49" charset="-122"/>
            </a:endParaRPr>
          </a:p>
        </p:txBody>
      </p:sp>
    </p:spTree>
    <p:extLst>
      <p:ext uri="{BB962C8B-B14F-4D97-AF65-F5344CB8AC3E}">
        <p14:creationId xmlns:p14="http://schemas.microsoft.com/office/powerpoint/2010/main" val="38215249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87C66-5D07-8A40-A228-7ED5CB2BD832}"/>
              </a:ext>
            </a:extLst>
          </p:cNvPr>
          <p:cNvSpPr>
            <a:spLocks noGrp="1"/>
          </p:cNvSpPr>
          <p:nvPr>
            <p:ph type="title"/>
          </p:nvPr>
        </p:nvSpPr>
        <p:spPr>
          <a:xfrm>
            <a:off x="1451579" y="579232"/>
            <a:ext cx="9603275" cy="1049235"/>
          </a:xfrm>
        </p:spPr>
        <p:txBody>
          <a:bodyPr>
            <a:normAutofit/>
          </a:bodyPr>
          <a:lstStyle/>
          <a:p>
            <a:br>
              <a:rPr lang="en-GB" altLang="zh-CN" dirty="0"/>
            </a:br>
            <a:r>
              <a:rPr lang="zh-CN" altLang="en-US" b="1" dirty="0">
                <a:latin typeface="FangSong" panose="02010609060101010101" pitchFamily="49" charset="-122"/>
                <a:ea typeface="FangSong" panose="02010609060101010101" pitchFamily="49" charset="-122"/>
              </a:rPr>
              <a:t>破产清算财务处理</a:t>
            </a:r>
            <a:endParaRPr lang="en-US" b="1" dirty="0">
              <a:latin typeface="FangSong" panose="02010609060101010101" pitchFamily="49" charset="-122"/>
              <a:ea typeface="FangSong" panose="02010609060101010101" pitchFamily="49" charset="-122"/>
            </a:endParaRPr>
          </a:p>
        </p:txBody>
      </p:sp>
      <p:sp>
        <p:nvSpPr>
          <p:cNvPr id="3" name="Content Placeholder 2">
            <a:extLst>
              <a:ext uri="{FF2B5EF4-FFF2-40B4-BE49-F238E27FC236}">
                <a16:creationId xmlns:a16="http://schemas.microsoft.com/office/drawing/2014/main" id="{3B76B5D9-48AC-F84C-9DFE-818E2DEE9C36}"/>
              </a:ext>
            </a:extLst>
          </p:cNvPr>
          <p:cNvSpPr>
            <a:spLocks noGrp="1"/>
          </p:cNvSpPr>
          <p:nvPr>
            <p:ph idx="1"/>
          </p:nvPr>
        </p:nvSpPr>
        <p:spPr>
          <a:xfrm>
            <a:off x="1451579" y="1956392"/>
            <a:ext cx="10144073" cy="3887818"/>
          </a:xfrm>
        </p:spPr>
        <p:txBody>
          <a:bodyPr>
            <a:normAutofit fontScale="92500" lnSpcReduction="10000"/>
          </a:bodyPr>
          <a:lstStyle/>
          <a:p>
            <a:r>
              <a:rPr lang="en-US" altLang="zh-CN" dirty="0">
                <a:latin typeface="FangSong" panose="02010609060101010101" pitchFamily="49" charset="-122"/>
                <a:ea typeface="FangSong" panose="02010609060101010101" pitchFamily="49" charset="-122"/>
              </a:rPr>
              <a:t>(</a:t>
            </a:r>
            <a:r>
              <a:rPr lang="zh-CN" altLang="en-US" dirty="0">
                <a:latin typeface="FangSong" panose="02010609060101010101" pitchFamily="49" charset="-122"/>
                <a:ea typeface="FangSong" panose="02010609060101010101" pitchFamily="49" charset="-122"/>
              </a:rPr>
              <a:t>一</a:t>
            </a:r>
            <a:r>
              <a:rPr lang="en-US" altLang="zh-CN" dirty="0">
                <a:latin typeface="FangSong" panose="02010609060101010101" pitchFamily="49" charset="-122"/>
                <a:ea typeface="FangSong" panose="02010609060101010101" pitchFamily="49" charset="-122"/>
              </a:rPr>
              <a:t>)</a:t>
            </a:r>
            <a:r>
              <a:rPr lang="zh-CN" altLang="en-US" dirty="0">
                <a:latin typeface="FangSong" panose="02010609060101010101" pitchFamily="49" charset="-122"/>
                <a:ea typeface="FangSong" panose="02010609060101010101" pitchFamily="49" charset="-122"/>
              </a:rPr>
              <a:t> 破产宣告日余额结转</a:t>
            </a:r>
          </a:p>
          <a:p>
            <a:r>
              <a:rPr lang="zh-CN" altLang="en-US" dirty="0">
                <a:latin typeface="FangSong" panose="02010609060101010101" pitchFamily="49" charset="-122"/>
                <a:ea typeface="FangSong" panose="02010609060101010101" pitchFamily="49" charset="-122"/>
              </a:rPr>
              <a:t>法院宣告企业破产时，应编制新的科目余额表。</a:t>
            </a:r>
          </a:p>
          <a:p>
            <a:pPr lvl="1"/>
            <a:r>
              <a:rPr lang="en-US" altLang="zh-CN" dirty="0">
                <a:latin typeface="FangSong" panose="02010609060101010101" pitchFamily="49" charset="-122"/>
                <a:ea typeface="FangSong" panose="02010609060101010101" pitchFamily="49" charset="-122"/>
              </a:rPr>
              <a:t>1.</a:t>
            </a:r>
            <a:r>
              <a:rPr lang="zh-CN" altLang="en-US" dirty="0">
                <a:latin typeface="FangSong" panose="02010609060101010101" pitchFamily="49" charset="-122"/>
                <a:ea typeface="FangSong" panose="02010609060101010101" pitchFamily="49" charset="-122"/>
              </a:rPr>
              <a:t>破产费用的余额</a:t>
            </a:r>
            <a:endParaRPr lang="en-US" altLang="zh-CN" dirty="0">
              <a:latin typeface="FangSong" panose="02010609060101010101" pitchFamily="49" charset="-122"/>
              <a:ea typeface="FangSong" panose="02010609060101010101" pitchFamily="49" charset="-122"/>
            </a:endParaRPr>
          </a:p>
          <a:p>
            <a:pPr lvl="1"/>
            <a:r>
              <a:rPr lang="zh-CN" altLang="en-US" dirty="0">
                <a:latin typeface="FangSong" panose="02010609060101010101" pitchFamily="49" charset="-122"/>
                <a:ea typeface="FangSong" panose="02010609060101010101" pitchFamily="49" charset="-122"/>
              </a:rPr>
              <a:t>借：应付账款</a:t>
            </a:r>
            <a:r>
              <a:rPr lang="en-US" altLang="zh-CN" dirty="0">
                <a:latin typeface="FangSong" panose="02010609060101010101" pitchFamily="49" charset="-122"/>
                <a:ea typeface="FangSong" panose="02010609060101010101" pitchFamily="49" charset="-122"/>
              </a:rPr>
              <a:t>/</a:t>
            </a:r>
            <a:r>
              <a:rPr lang="zh-CN" altLang="en-US" dirty="0">
                <a:latin typeface="FangSong" panose="02010609060101010101" pitchFamily="49" charset="-122"/>
                <a:ea typeface="FangSong" panose="02010609060101010101" pitchFamily="49" charset="-122"/>
              </a:rPr>
              <a:t>其他应付款</a:t>
            </a:r>
            <a:endParaRPr lang="en-US" altLang="zh-CN" dirty="0">
              <a:latin typeface="FangSong" panose="02010609060101010101" pitchFamily="49" charset="-122"/>
              <a:ea typeface="FangSong" panose="02010609060101010101" pitchFamily="49" charset="-122"/>
            </a:endParaRPr>
          </a:p>
          <a:p>
            <a:pPr lvl="1"/>
            <a:r>
              <a:rPr lang="en-US" altLang="zh-CN" dirty="0">
                <a:latin typeface="FangSong" panose="02010609060101010101" pitchFamily="49" charset="-122"/>
                <a:ea typeface="FangSong" panose="02010609060101010101" pitchFamily="49" charset="-122"/>
              </a:rPr>
              <a:t> </a:t>
            </a:r>
            <a:r>
              <a:rPr lang="zh-CN" altLang="en-US" dirty="0">
                <a:latin typeface="FangSong" panose="02010609060101010101" pitchFamily="49" charset="-122"/>
                <a:ea typeface="FangSong" panose="02010609060101010101" pitchFamily="49" charset="-122"/>
              </a:rPr>
              <a:t>贷：应付破产费用</a:t>
            </a:r>
          </a:p>
          <a:p>
            <a:pPr lvl="1"/>
            <a:r>
              <a:rPr lang="en-US" altLang="zh-CN" dirty="0">
                <a:latin typeface="FangSong" panose="02010609060101010101" pitchFamily="49" charset="-122"/>
                <a:ea typeface="FangSong" panose="02010609060101010101" pitchFamily="49" charset="-122"/>
              </a:rPr>
              <a:t>2.</a:t>
            </a:r>
            <a:r>
              <a:rPr lang="zh-CN" altLang="en-US" dirty="0">
                <a:latin typeface="FangSong" panose="02010609060101010101" pitchFamily="49" charset="-122"/>
                <a:ea typeface="FangSong" panose="02010609060101010101" pitchFamily="49" charset="-122"/>
              </a:rPr>
              <a:t>共益债务的余额</a:t>
            </a:r>
            <a:endParaRPr lang="en-US" altLang="zh-CN" dirty="0">
              <a:latin typeface="FangSong" panose="02010609060101010101" pitchFamily="49" charset="-122"/>
              <a:ea typeface="FangSong" panose="02010609060101010101" pitchFamily="49" charset="-122"/>
            </a:endParaRPr>
          </a:p>
          <a:p>
            <a:pPr lvl="1"/>
            <a:r>
              <a:rPr lang="zh-CN" altLang="en-US" dirty="0">
                <a:latin typeface="FangSong" panose="02010609060101010101" pitchFamily="49" charset="-122"/>
                <a:ea typeface="FangSong" panose="02010609060101010101" pitchFamily="49" charset="-122"/>
              </a:rPr>
              <a:t>借：应付账款</a:t>
            </a:r>
            <a:r>
              <a:rPr lang="en-US" altLang="zh-CN" dirty="0">
                <a:latin typeface="FangSong" panose="02010609060101010101" pitchFamily="49" charset="-122"/>
                <a:ea typeface="FangSong" panose="02010609060101010101" pitchFamily="49" charset="-122"/>
              </a:rPr>
              <a:t>/</a:t>
            </a:r>
            <a:r>
              <a:rPr lang="zh-CN" altLang="en-US" dirty="0">
                <a:latin typeface="FangSong" panose="02010609060101010101" pitchFamily="49" charset="-122"/>
                <a:ea typeface="FangSong" panose="02010609060101010101" pitchFamily="49" charset="-122"/>
              </a:rPr>
              <a:t>其他应付款</a:t>
            </a:r>
            <a:endParaRPr lang="en-US" altLang="zh-CN" dirty="0">
              <a:latin typeface="FangSong" panose="02010609060101010101" pitchFamily="49" charset="-122"/>
              <a:ea typeface="FangSong" panose="02010609060101010101" pitchFamily="49" charset="-122"/>
            </a:endParaRPr>
          </a:p>
          <a:p>
            <a:pPr lvl="1"/>
            <a:r>
              <a:rPr lang="zh-CN" altLang="en-US" dirty="0">
                <a:latin typeface="FangSong" panose="02010609060101010101" pitchFamily="49" charset="-122"/>
                <a:ea typeface="FangSong" panose="02010609060101010101" pitchFamily="49" charset="-122"/>
              </a:rPr>
              <a:t>  贷：应付共益债务</a:t>
            </a:r>
          </a:p>
          <a:p>
            <a:pPr lvl="1"/>
            <a:r>
              <a:rPr lang="en-US" altLang="zh-CN" dirty="0">
                <a:latin typeface="FangSong" panose="02010609060101010101" pitchFamily="49" charset="-122"/>
                <a:ea typeface="FangSong" panose="02010609060101010101" pitchFamily="49" charset="-122"/>
              </a:rPr>
              <a:t>3.</a:t>
            </a:r>
            <a:r>
              <a:rPr lang="zh-CN" altLang="en-US" dirty="0">
                <a:latin typeface="FangSong" panose="02010609060101010101" pitchFamily="49" charset="-122"/>
                <a:ea typeface="FangSong" panose="02010609060101010101" pitchFamily="49" charset="-122"/>
              </a:rPr>
              <a:t>原“商誉”“长期待摊费用”“递延所得税资产”“递延所得税负债”“递延收益”“股本”“资本公积”“盈余公积”“其他综合收益”“未分配利润”等科目的余额，转入“清算净值”科目</a:t>
            </a:r>
            <a:endParaRPr lang="en-US" altLang="zh-CN" dirty="0">
              <a:latin typeface="FangSong" panose="02010609060101010101" pitchFamily="49" charset="-122"/>
              <a:ea typeface="FangSong" panose="02010609060101010101" pitchFamily="49" charset="-122"/>
            </a:endParaRPr>
          </a:p>
          <a:p>
            <a:pPr marL="0" indent="0">
              <a:buNone/>
            </a:pPr>
            <a:endParaRPr lang="zh-CN" altLang="en-US" dirty="0">
              <a:latin typeface="FangSong" panose="02010609060101010101" pitchFamily="49" charset="-122"/>
              <a:ea typeface="FangSong" panose="02010609060101010101" pitchFamily="49" charset="-122"/>
            </a:endParaRPr>
          </a:p>
        </p:txBody>
      </p:sp>
    </p:spTree>
    <p:extLst>
      <p:ext uri="{BB962C8B-B14F-4D97-AF65-F5344CB8AC3E}">
        <p14:creationId xmlns:p14="http://schemas.microsoft.com/office/powerpoint/2010/main" val="17663932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87C66-5D07-8A40-A228-7ED5CB2BD832}"/>
              </a:ext>
            </a:extLst>
          </p:cNvPr>
          <p:cNvSpPr>
            <a:spLocks noGrp="1"/>
          </p:cNvSpPr>
          <p:nvPr>
            <p:ph type="title"/>
          </p:nvPr>
        </p:nvSpPr>
        <p:spPr>
          <a:xfrm>
            <a:off x="1451579" y="579232"/>
            <a:ext cx="9603275" cy="1049235"/>
          </a:xfrm>
        </p:spPr>
        <p:txBody>
          <a:bodyPr>
            <a:normAutofit/>
          </a:bodyPr>
          <a:lstStyle/>
          <a:p>
            <a:br>
              <a:rPr lang="en-GB" altLang="zh-CN" dirty="0"/>
            </a:br>
            <a:r>
              <a:rPr lang="zh-CN" altLang="en-US" b="1" dirty="0">
                <a:latin typeface="FangSong" panose="02010609060101010101" pitchFamily="49" charset="-122"/>
                <a:ea typeface="FangSong" panose="02010609060101010101" pitchFamily="49" charset="-122"/>
              </a:rPr>
              <a:t>破产清算财务处理</a:t>
            </a:r>
            <a:endParaRPr lang="en-US" b="1" dirty="0">
              <a:latin typeface="FangSong" panose="02010609060101010101" pitchFamily="49" charset="-122"/>
              <a:ea typeface="FangSong" panose="02010609060101010101" pitchFamily="49" charset="-122"/>
            </a:endParaRPr>
          </a:p>
        </p:txBody>
      </p:sp>
      <p:sp>
        <p:nvSpPr>
          <p:cNvPr id="3" name="Content Placeholder 2">
            <a:extLst>
              <a:ext uri="{FF2B5EF4-FFF2-40B4-BE49-F238E27FC236}">
                <a16:creationId xmlns:a16="http://schemas.microsoft.com/office/drawing/2014/main" id="{3B76B5D9-48AC-F84C-9DFE-818E2DEE9C36}"/>
              </a:ext>
            </a:extLst>
          </p:cNvPr>
          <p:cNvSpPr>
            <a:spLocks noGrp="1"/>
          </p:cNvSpPr>
          <p:nvPr>
            <p:ph idx="1"/>
          </p:nvPr>
        </p:nvSpPr>
        <p:spPr>
          <a:xfrm>
            <a:off x="1451579" y="2235794"/>
            <a:ext cx="10144073" cy="3608415"/>
          </a:xfrm>
        </p:spPr>
        <p:txBody>
          <a:bodyPr>
            <a:normAutofit/>
          </a:bodyPr>
          <a:lstStyle/>
          <a:p>
            <a:r>
              <a:rPr lang="en-US" altLang="zh-CN" dirty="0">
                <a:latin typeface="FangSong" panose="02010609060101010101" pitchFamily="49" charset="-122"/>
                <a:ea typeface="FangSong" panose="02010609060101010101" pitchFamily="49" charset="-122"/>
              </a:rPr>
              <a:t>(</a:t>
            </a:r>
            <a:r>
              <a:rPr lang="zh-CN" altLang="en-US" dirty="0">
                <a:latin typeface="FangSong" panose="02010609060101010101" pitchFamily="49" charset="-122"/>
                <a:ea typeface="FangSong" panose="02010609060101010101" pitchFamily="49" charset="-122"/>
              </a:rPr>
              <a:t>二</a:t>
            </a:r>
            <a:r>
              <a:rPr lang="en-US" altLang="zh-CN" dirty="0">
                <a:latin typeface="FangSong" panose="02010609060101010101" pitchFamily="49" charset="-122"/>
                <a:ea typeface="FangSong" panose="02010609060101010101" pitchFamily="49" charset="-122"/>
              </a:rPr>
              <a:t>)</a:t>
            </a:r>
            <a:r>
              <a:rPr lang="zh-CN" altLang="en-US" dirty="0">
                <a:latin typeface="FangSong" panose="02010609060101010101" pitchFamily="49" charset="-122"/>
                <a:ea typeface="FangSong" panose="02010609060101010101" pitchFamily="49" charset="-122"/>
              </a:rPr>
              <a:t>破产宣告日余额调整</a:t>
            </a:r>
          </a:p>
          <a:p>
            <a:pPr lvl="1"/>
            <a:r>
              <a:rPr lang="en-US" altLang="zh-CN" dirty="0">
                <a:latin typeface="FangSong" panose="02010609060101010101" pitchFamily="49" charset="-122"/>
                <a:ea typeface="FangSong" panose="02010609060101010101" pitchFamily="49" charset="-122"/>
              </a:rPr>
              <a:t>1.</a:t>
            </a:r>
            <a:r>
              <a:rPr lang="zh-CN" altLang="en-US" dirty="0">
                <a:latin typeface="FangSong" panose="02010609060101010101" pitchFamily="49" charset="-122"/>
                <a:ea typeface="FangSong" panose="02010609060101010101" pitchFamily="49" charset="-122"/>
              </a:rPr>
              <a:t>资产</a:t>
            </a:r>
            <a:endParaRPr lang="en-US" altLang="zh-CN" dirty="0">
              <a:latin typeface="FangSong" panose="02010609060101010101" pitchFamily="49" charset="-122"/>
              <a:ea typeface="FangSong" panose="02010609060101010101" pitchFamily="49" charset="-122"/>
            </a:endParaRPr>
          </a:p>
          <a:p>
            <a:pPr lvl="2"/>
            <a:r>
              <a:rPr lang="zh-CN" altLang="en-US" dirty="0">
                <a:latin typeface="FangSong" panose="02010609060101010101" pitchFamily="49" charset="-122"/>
                <a:ea typeface="FangSong" panose="02010609060101010101" pitchFamily="49" charset="-122"/>
              </a:rPr>
              <a:t>破产企业应当对拥有的各类资产</a:t>
            </a:r>
            <a:r>
              <a:rPr lang="en-US" altLang="zh-CN" dirty="0">
                <a:latin typeface="FangSong" panose="02010609060101010101" pitchFamily="49" charset="-122"/>
                <a:ea typeface="FangSong" panose="02010609060101010101" pitchFamily="49" charset="-122"/>
              </a:rPr>
              <a:t>(</a:t>
            </a:r>
            <a:r>
              <a:rPr lang="zh-CN" altLang="en-US" dirty="0">
                <a:latin typeface="FangSong" panose="02010609060101010101" pitchFamily="49" charset="-122"/>
                <a:ea typeface="FangSong" panose="02010609060101010101" pitchFamily="49" charset="-122"/>
              </a:rPr>
              <a:t>包括原账面价值为零的已提足折旧的固定资产、已摊销完毕的无形资产等</a:t>
            </a:r>
            <a:r>
              <a:rPr lang="en-US" altLang="zh-CN" dirty="0">
                <a:latin typeface="FangSong" panose="02010609060101010101" pitchFamily="49" charset="-122"/>
                <a:ea typeface="FangSong" panose="02010609060101010101" pitchFamily="49" charset="-122"/>
              </a:rPr>
              <a:t>)</a:t>
            </a:r>
            <a:r>
              <a:rPr lang="zh-CN" altLang="en-US" dirty="0">
                <a:latin typeface="FangSong" panose="02010609060101010101" pitchFamily="49" charset="-122"/>
                <a:ea typeface="FangSong" panose="02010609060101010101" pitchFamily="49" charset="-122"/>
              </a:rPr>
              <a:t>登记造册，估计其破产资产清算净值，按照其破产资产清算净值对各资产科目余额进行调整，并相应调整“清算净值”科目。</a:t>
            </a:r>
          </a:p>
          <a:p>
            <a:pPr lvl="1"/>
            <a:r>
              <a:rPr lang="en-US" altLang="zh-CN" dirty="0">
                <a:latin typeface="FangSong" panose="02010609060101010101" pitchFamily="49" charset="-122"/>
                <a:ea typeface="FangSong" panose="02010609060101010101" pitchFamily="49" charset="-122"/>
              </a:rPr>
              <a:t>2.</a:t>
            </a:r>
            <a:r>
              <a:rPr lang="zh-CN" altLang="en-US" dirty="0">
                <a:latin typeface="FangSong" panose="02010609060101010101" pitchFamily="49" charset="-122"/>
                <a:ea typeface="FangSong" panose="02010609060101010101" pitchFamily="49" charset="-122"/>
              </a:rPr>
              <a:t>负债</a:t>
            </a:r>
            <a:endParaRPr lang="en-US" altLang="zh-CN" dirty="0">
              <a:latin typeface="FangSong" panose="02010609060101010101" pitchFamily="49" charset="-122"/>
              <a:ea typeface="FangSong" panose="02010609060101010101" pitchFamily="49" charset="-122"/>
            </a:endParaRPr>
          </a:p>
          <a:p>
            <a:pPr lvl="2"/>
            <a:r>
              <a:rPr lang="zh-CN" altLang="en-US" dirty="0">
                <a:latin typeface="FangSong" panose="02010609060101010101" pitchFamily="49" charset="-122"/>
                <a:ea typeface="FangSong" panose="02010609060101010101" pitchFamily="49" charset="-122"/>
              </a:rPr>
              <a:t>破产企业应当对各类负债进行核查，对各负债科目余额进行调整，并相应调整“清算净值”科目。</a:t>
            </a:r>
          </a:p>
          <a:p>
            <a:pPr marL="0" indent="0">
              <a:buNone/>
            </a:pPr>
            <a:endParaRPr lang="en-US" altLang="zh-CN" dirty="0">
              <a:latin typeface="FangSong" panose="02010609060101010101" pitchFamily="49" charset="-122"/>
              <a:ea typeface="FangSong" panose="02010609060101010101" pitchFamily="49" charset="-122"/>
            </a:endParaRPr>
          </a:p>
          <a:p>
            <a:pPr lvl="1" algn="r"/>
            <a:r>
              <a:rPr lang="en-US" altLang="zh-CN" sz="1400" dirty="0">
                <a:latin typeface="FangSong" panose="02010609060101010101" pitchFamily="49" charset="-122"/>
                <a:ea typeface="FangSong" panose="02010609060101010101" pitchFamily="49" charset="-122"/>
              </a:rPr>
              <a:t>——《</a:t>
            </a:r>
            <a:r>
              <a:rPr lang="zh-CN" altLang="en-US" sz="1400" dirty="0">
                <a:latin typeface="FangSong" panose="02010609060101010101" pitchFamily="49" charset="-122"/>
                <a:ea typeface="FangSong" panose="02010609060101010101" pitchFamily="49" charset="-122"/>
              </a:rPr>
              <a:t>企业破产清算有关会计处理规定</a:t>
            </a:r>
            <a:r>
              <a:rPr lang="en-US" altLang="zh-CN" sz="1400" dirty="0">
                <a:latin typeface="FangSong" panose="02010609060101010101" pitchFamily="49" charset="-122"/>
                <a:ea typeface="FangSong" panose="02010609060101010101" pitchFamily="49" charset="-122"/>
              </a:rPr>
              <a:t>》</a:t>
            </a:r>
            <a:r>
              <a:rPr lang="zh-CN" altLang="en-US" sz="1400" dirty="0">
                <a:latin typeface="FangSong" panose="02010609060101010101" pitchFamily="49" charset="-122"/>
                <a:ea typeface="FangSong" panose="02010609060101010101" pitchFamily="49" charset="-122"/>
              </a:rPr>
              <a:t>财会</a:t>
            </a:r>
            <a:r>
              <a:rPr lang="en-US" altLang="zh-CN" sz="1400" dirty="0">
                <a:latin typeface="FangSong" panose="02010609060101010101" pitchFamily="49" charset="-122"/>
                <a:ea typeface="FangSong" panose="02010609060101010101" pitchFamily="49" charset="-122"/>
              </a:rPr>
              <a:t>[2016]23</a:t>
            </a:r>
            <a:r>
              <a:rPr lang="zh-CN" altLang="en-US" sz="1400" dirty="0">
                <a:latin typeface="FangSong" panose="02010609060101010101" pitchFamily="49" charset="-122"/>
                <a:ea typeface="FangSong" panose="02010609060101010101" pitchFamily="49" charset="-122"/>
              </a:rPr>
              <a:t>号</a:t>
            </a:r>
            <a:endParaRPr lang="en-US" altLang="zh-CN" sz="1400" dirty="0">
              <a:latin typeface="FangSong" panose="02010609060101010101" pitchFamily="49" charset="-122"/>
              <a:ea typeface="FangSong" panose="02010609060101010101" pitchFamily="49" charset="-122"/>
            </a:endParaRPr>
          </a:p>
          <a:p>
            <a:pPr marL="0" indent="0">
              <a:buNone/>
            </a:pPr>
            <a:endParaRPr lang="zh-CN" altLang="en-US" dirty="0">
              <a:latin typeface="FangSong" panose="02010609060101010101" pitchFamily="49" charset="-122"/>
              <a:ea typeface="FangSong" panose="02010609060101010101" pitchFamily="49" charset="-122"/>
            </a:endParaRPr>
          </a:p>
        </p:txBody>
      </p:sp>
    </p:spTree>
    <p:extLst>
      <p:ext uri="{BB962C8B-B14F-4D97-AF65-F5344CB8AC3E}">
        <p14:creationId xmlns:p14="http://schemas.microsoft.com/office/powerpoint/2010/main" val="39784882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87C66-5D07-8A40-A228-7ED5CB2BD832}"/>
              </a:ext>
            </a:extLst>
          </p:cNvPr>
          <p:cNvSpPr>
            <a:spLocks noGrp="1"/>
          </p:cNvSpPr>
          <p:nvPr>
            <p:ph type="title"/>
          </p:nvPr>
        </p:nvSpPr>
        <p:spPr>
          <a:xfrm>
            <a:off x="1451579" y="579232"/>
            <a:ext cx="9603275" cy="1049235"/>
          </a:xfrm>
        </p:spPr>
        <p:txBody>
          <a:bodyPr>
            <a:normAutofit/>
          </a:bodyPr>
          <a:lstStyle/>
          <a:p>
            <a:br>
              <a:rPr lang="en-GB" altLang="zh-CN" dirty="0"/>
            </a:br>
            <a:r>
              <a:rPr lang="zh-CN" altLang="en-US" b="1" dirty="0">
                <a:latin typeface="FangSong" panose="02010609060101010101" pitchFamily="49" charset="-122"/>
                <a:ea typeface="FangSong" panose="02010609060101010101" pitchFamily="49" charset="-122"/>
              </a:rPr>
              <a:t>破产清算财务处理</a:t>
            </a:r>
            <a:endParaRPr lang="en-US" b="1" dirty="0">
              <a:latin typeface="FangSong" panose="02010609060101010101" pitchFamily="49" charset="-122"/>
              <a:ea typeface="FangSong" panose="02010609060101010101" pitchFamily="49" charset="-122"/>
            </a:endParaRPr>
          </a:p>
        </p:txBody>
      </p:sp>
      <p:sp>
        <p:nvSpPr>
          <p:cNvPr id="3" name="Content Placeholder 2">
            <a:extLst>
              <a:ext uri="{FF2B5EF4-FFF2-40B4-BE49-F238E27FC236}">
                <a16:creationId xmlns:a16="http://schemas.microsoft.com/office/drawing/2014/main" id="{3B76B5D9-48AC-F84C-9DFE-818E2DEE9C36}"/>
              </a:ext>
            </a:extLst>
          </p:cNvPr>
          <p:cNvSpPr>
            <a:spLocks noGrp="1"/>
          </p:cNvSpPr>
          <p:nvPr>
            <p:ph idx="1"/>
          </p:nvPr>
        </p:nvSpPr>
        <p:spPr>
          <a:xfrm>
            <a:off x="1451579" y="1921566"/>
            <a:ext cx="10144073" cy="4214192"/>
          </a:xfrm>
        </p:spPr>
        <p:txBody>
          <a:bodyPr>
            <a:normAutofit fontScale="85000" lnSpcReduction="10000"/>
          </a:bodyPr>
          <a:lstStyle/>
          <a:p>
            <a:r>
              <a:rPr lang="en-US" altLang="zh-CN" dirty="0">
                <a:latin typeface="FangSong" panose="02010609060101010101" pitchFamily="49" charset="-122"/>
                <a:ea typeface="FangSong" panose="02010609060101010101" pitchFamily="49" charset="-122"/>
              </a:rPr>
              <a:t>(</a:t>
            </a:r>
            <a:r>
              <a:rPr lang="zh-CN" altLang="en-US" dirty="0">
                <a:latin typeface="FangSong" panose="02010609060101010101" pitchFamily="49" charset="-122"/>
                <a:ea typeface="FangSong" panose="02010609060101010101" pitchFamily="49" charset="-122"/>
              </a:rPr>
              <a:t>三</a:t>
            </a:r>
            <a:r>
              <a:rPr lang="en-US" altLang="zh-CN" dirty="0">
                <a:latin typeface="FangSong" panose="02010609060101010101" pitchFamily="49" charset="-122"/>
                <a:ea typeface="FangSong" panose="02010609060101010101" pitchFamily="49" charset="-122"/>
              </a:rPr>
              <a:t>)</a:t>
            </a:r>
            <a:r>
              <a:rPr lang="zh-CN" altLang="en-US" dirty="0">
                <a:latin typeface="FangSong" panose="02010609060101010101" pitchFamily="49" charset="-122"/>
                <a:ea typeface="FangSong" panose="02010609060101010101" pitchFamily="49" charset="-122"/>
              </a:rPr>
              <a:t>处置破产资产</a:t>
            </a:r>
          </a:p>
          <a:p>
            <a:pPr lvl="1"/>
            <a:r>
              <a:rPr lang="en-US" altLang="zh-CN" dirty="0">
                <a:latin typeface="FangSong" panose="02010609060101010101" pitchFamily="49" charset="-122"/>
                <a:ea typeface="FangSong" panose="02010609060101010101" pitchFamily="49" charset="-122"/>
              </a:rPr>
              <a:t>1.</a:t>
            </a:r>
            <a:r>
              <a:rPr lang="zh-CN" altLang="en-US" dirty="0">
                <a:latin typeface="FangSong" panose="02010609060101010101" pitchFamily="49" charset="-122"/>
                <a:ea typeface="FangSong" panose="02010609060101010101" pitchFamily="49" charset="-122"/>
              </a:rPr>
              <a:t>破产企业收回应收票据、应收款项类债权，借记“现金” “银行存款”等科目，贷记相关资产科目，差额借记或贷记“资产处置净损益”科目。</a:t>
            </a:r>
          </a:p>
          <a:p>
            <a:pPr lvl="1"/>
            <a:r>
              <a:rPr lang="en-US" altLang="zh-CN" dirty="0">
                <a:latin typeface="FangSong" panose="02010609060101010101" pitchFamily="49" charset="-122"/>
                <a:ea typeface="FangSong" panose="02010609060101010101" pitchFamily="49" charset="-122"/>
              </a:rPr>
              <a:t>2.</a:t>
            </a:r>
            <a:r>
              <a:rPr lang="zh-CN" altLang="en-US" dirty="0">
                <a:latin typeface="FangSong" panose="02010609060101010101" pitchFamily="49" charset="-122"/>
                <a:ea typeface="FangSong" panose="02010609060101010101" pitchFamily="49" charset="-122"/>
              </a:rPr>
              <a:t>破产企业出售各类投资，借记“现金”“银行存款”等科目，贷记相关资产科目，差额借记或贷记“资产处置净损益”科目。</a:t>
            </a:r>
          </a:p>
          <a:p>
            <a:pPr lvl="1"/>
            <a:r>
              <a:rPr lang="en-US" altLang="zh-CN" dirty="0">
                <a:latin typeface="FangSong" panose="02010609060101010101" pitchFamily="49" charset="-122"/>
                <a:ea typeface="FangSong" panose="02010609060101010101" pitchFamily="49" charset="-122"/>
              </a:rPr>
              <a:t>3.</a:t>
            </a:r>
            <a:r>
              <a:rPr lang="zh-CN" altLang="en-US" dirty="0">
                <a:latin typeface="FangSong" panose="02010609060101010101" pitchFamily="49" charset="-122"/>
                <a:ea typeface="FangSong" panose="02010609060101010101" pitchFamily="49" charset="-122"/>
              </a:rPr>
              <a:t>破产企业出售存货、投资性房地产、固定资产及在建工程等实物资产，借记“现金”“银行存款”等科目，贷记相关资产科目，税费贷记“应交税费” 科目，差额借记或贷记“资产处置净损益”科目。</a:t>
            </a:r>
            <a:endParaRPr lang="en-US" altLang="zh-CN" dirty="0">
              <a:latin typeface="FangSong" panose="02010609060101010101" pitchFamily="49" charset="-122"/>
              <a:ea typeface="FangSong" panose="02010609060101010101" pitchFamily="49" charset="-122"/>
            </a:endParaRPr>
          </a:p>
          <a:p>
            <a:pPr lvl="1"/>
            <a:r>
              <a:rPr lang="en-US" altLang="zh-CN" dirty="0">
                <a:latin typeface="FangSong" panose="02010609060101010101" pitchFamily="49" charset="-122"/>
                <a:ea typeface="FangSong" panose="02010609060101010101" pitchFamily="49" charset="-122"/>
              </a:rPr>
              <a:t>4.</a:t>
            </a:r>
            <a:r>
              <a:rPr lang="zh-CN" altLang="en-US" dirty="0">
                <a:latin typeface="FangSong" panose="02010609060101010101" pitchFamily="49" charset="-122"/>
                <a:ea typeface="FangSong" panose="02010609060101010101" pitchFamily="49" charset="-122"/>
              </a:rPr>
              <a:t>破产企业出售无形资产，借记“现金”、“银行存款”等科目，贷记“无形资产”科目，税费贷记“应交税费”科目，差额借记或贷记“资产处置净损益”科目。</a:t>
            </a:r>
          </a:p>
          <a:p>
            <a:pPr lvl="1"/>
            <a:r>
              <a:rPr lang="en-US" altLang="zh-CN" dirty="0">
                <a:latin typeface="FangSong" panose="02010609060101010101" pitchFamily="49" charset="-122"/>
                <a:ea typeface="FangSong" panose="02010609060101010101" pitchFamily="49" charset="-122"/>
              </a:rPr>
              <a:t>5.</a:t>
            </a:r>
            <a:r>
              <a:rPr lang="zh-CN" altLang="en-US" dirty="0">
                <a:latin typeface="FangSong" panose="02010609060101010101" pitchFamily="49" charset="-122"/>
                <a:ea typeface="FangSong" panose="02010609060101010101" pitchFamily="49" charset="-122"/>
              </a:rPr>
              <a:t>破产企业的划拨土地使用权被国家收回，国家给予一定补偿的，借记“现金”“银行存款”等科目，贷记“其他收益”科目。</a:t>
            </a:r>
          </a:p>
          <a:p>
            <a:pPr lvl="1"/>
            <a:r>
              <a:rPr lang="en-US" altLang="zh-CN" dirty="0">
                <a:latin typeface="FangSong" panose="02010609060101010101" pitchFamily="49" charset="-122"/>
                <a:ea typeface="FangSong" panose="02010609060101010101" pitchFamily="49" charset="-122"/>
              </a:rPr>
              <a:t>6.</a:t>
            </a:r>
            <a:r>
              <a:rPr lang="zh-CN" altLang="en-US" dirty="0">
                <a:latin typeface="FangSong" panose="02010609060101010101" pitchFamily="49" charset="-122"/>
                <a:ea typeface="FangSong" panose="02010609060101010101" pitchFamily="49" charset="-122"/>
              </a:rPr>
              <a:t>破产企业处置破产资产发生的各类评估、变价、拍卖等费用，借记“破产费用”科目，贷记“现金”“银行存款”“应付破产费用”等科目。</a:t>
            </a:r>
            <a:endParaRPr lang="en-US" altLang="zh-CN" dirty="0">
              <a:latin typeface="FangSong" panose="02010609060101010101" pitchFamily="49" charset="-122"/>
              <a:ea typeface="FangSong" panose="02010609060101010101" pitchFamily="49" charset="-122"/>
            </a:endParaRPr>
          </a:p>
          <a:p>
            <a:pPr algn="r"/>
            <a:r>
              <a:rPr lang="en-US" altLang="zh-CN" sz="1400" dirty="0">
                <a:latin typeface="FangSong" panose="02010609060101010101" pitchFamily="49" charset="-122"/>
                <a:ea typeface="FangSong" panose="02010609060101010101" pitchFamily="49" charset="-122"/>
              </a:rPr>
              <a:t>——《</a:t>
            </a:r>
            <a:r>
              <a:rPr lang="zh-CN" altLang="en-US" sz="1400" dirty="0">
                <a:latin typeface="FangSong" panose="02010609060101010101" pitchFamily="49" charset="-122"/>
                <a:ea typeface="FangSong" panose="02010609060101010101" pitchFamily="49" charset="-122"/>
              </a:rPr>
              <a:t>企业破产清算有关会计处理规定</a:t>
            </a:r>
            <a:r>
              <a:rPr lang="en-US" altLang="zh-CN" sz="1400" dirty="0">
                <a:latin typeface="FangSong" panose="02010609060101010101" pitchFamily="49" charset="-122"/>
                <a:ea typeface="FangSong" panose="02010609060101010101" pitchFamily="49" charset="-122"/>
              </a:rPr>
              <a:t>》</a:t>
            </a:r>
            <a:r>
              <a:rPr lang="zh-CN" altLang="en-US" sz="1400" dirty="0">
                <a:latin typeface="FangSong" panose="02010609060101010101" pitchFamily="49" charset="-122"/>
                <a:ea typeface="FangSong" panose="02010609060101010101" pitchFamily="49" charset="-122"/>
              </a:rPr>
              <a:t>财会</a:t>
            </a:r>
            <a:r>
              <a:rPr lang="en-US" altLang="zh-CN" sz="1400" dirty="0">
                <a:latin typeface="FangSong" panose="02010609060101010101" pitchFamily="49" charset="-122"/>
                <a:ea typeface="FangSong" panose="02010609060101010101" pitchFamily="49" charset="-122"/>
              </a:rPr>
              <a:t>[2016]23</a:t>
            </a:r>
            <a:r>
              <a:rPr lang="zh-CN" altLang="en-US" sz="1400" dirty="0">
                <a:latin typeface="FangSong" panose="02010609060101010101" pitchFamily="49" charset="-122"/>
                <a:ea typeface="FangSong" panose="02010609060101010101" pitchFamily="49" charset="-122"/>
              </a:rPr>
              <a:t>号</a:t>
            </a:r>
            <a:endParaRPr lang="en-US" altLang="zh-CN" sz="1400" dirty="0">
              <a:latin typeface="FangSong" panose="02010609060101010101" pitchFamily="49" charset="-122"/>
              <a:ea typeface="FangSong" panose="02010609060101010101" pitchFamily="49" charset="-122"/>
            </a:endParaRPr>
          </a:p>
        </p:txBody>
      </p:sp>
    </p:spTree>
    <p:extLst>
      <p:ext uri="{BB962C8B-B14F-4D97-AF65-F5344CB8AC3E}">
        <p14:creationId xmlns:p14="http://schemas.microsoft.com/office/powerpoint/2010/main" val="34368473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87C66-5D07-8A40-A228-7ED5CB2BD832}"/>
              </a:ext>
            </a:extLst>
          </p:cNvPr>
          <p:cNvSpPr>
            <a:spLocks noGrp="1"/>
          </p:cNvSpPr>
          <p:nvPr>
            <p:ph type="title"/>
          </p:nvPr>
        </p:nvSpPr>
        <p:spPr>
          <a:xfrm>
            <a:off x="1451579" y="579232"/>
            <a:ext cx="9603275" cy="1049235"/>
          </a:xfrm>
        </p:spPr>
        <p:txBody>
          <a:bodyPr>
            <a:normAutofit/>
          </a:bodyPr>
          <a:lstStyle/>
          <a:p>
            <a:br>
              <a:rPr lang="en-GB" altLang="zh-CN" dirty="0"/>
            </a:br>
            <a:r>
              <a:rPr lang="zh-CN" altLang="en-US" b="1" dirty="0">
                <a:latin typeface="FangSong" panose="02010609060101010101" pitchFamily="49" charset="-122"/>
                <a:ea typeface="FangSong" panose="02010609060101010101" pitchFamily="49" charset="-122"/>
              </a:rPr>
              <a:t>破产清算财务处理</a:t>
            </a:r>
            <a:endParaRPr lang="en-US" b="1" dirty="0">
              <a:latin typeface="FangSong" panose="02010609060101010101" pitchFamily="49" charset="-122"/>
              <a:ea typeface="FangSong" panose="02010609060101010101" pitchFamily="49" charset="-122"/>
            </a:endParaRPr>
          </a:p>
        </p:txBody>
      </p:sp>
      <p:sp>
        <p:nvSpPr>
          <p:cNvPr id="3" name="Content Placeholder 2">
            <a:extLst>
              <a:ext uri="{FF2B5EF4-FFF2-40B4-BE49-F238E27FC236}">
                <a16:creationId xmlns:a16="http://schemas.microsoft.com/office/drawing/2014/main" id="{3B76B5D9-48AC-F84C-9DFE-818E2DEE9C36}"/>
              </a:ext>
            </a:extLst>
          </p:cNvPr>
          <p:cNvSpPr>
            <a:spLocks noGrp="1"/>
          </p:cNvSpPr>
          <p:nvPr>
            <p:ph idx="1"/>
          </p:nvPr>
        </p:nvSpPr>
        <p:spPr>
          <a:xfrm>
            <a:off x="1451579" y="2023759"/>
            <a:ext cx="10144073" cy="3899963"/>
          </a:xfrm>
        </p:spPr>
        <p:txBody>
          <a:bodyPr>
            <a:normAutofit fontScale="92500" lnSpcReduction="10000"/>
          </a:bodyPr>
          <a:lstStyle/>
          <a:p>
            <a:r>
              <a:rPr lang="en-US" altLang="zh-CN" dirty="0">
                <a:latin typeface="FangSong" panose="02010609060101010101" pitchFamily="49" charset="-122"/>
                <a:ea typeface="FangSong" panose="02010609060101010101" pitchFamily="49" charset="-122"/>
              </a:rPr>
              <a:t>(</a:t>
            </a:r>
            <a:r>
              <a:rPr lang="zh-CN" altLang="en-US" dirty="0">
                <a:latin typeface="FangSong" panose="02010609060101010101" pitchFamily="49" charset="-122"/>
                <a:ea typeface="FangSong" panose="02010609060101010101" pitchFamily="49" charset="-122"/>
              </a:rPr>
              <a:t>四</a:t>
            </a:r>
            <a:r>
              <a:rPr lang="en-US" altLang="zh-CN" dirty="0">
                <a:latin typeface="FangSong" panose="02010609060101010101" pitchFamily="49" charset="-122"/>
                <a:ea typeface="FangSong" panose="02010609060101010101" pitchFamily="49" charset="-122"/>
              </a:rPr>
              <a:t>)</a:t>
            </a:r>
            <a:r>
              <a:rPr lang="zh-CN" altLang="en-US" dirty="0">
                <a:latin typeface="FangSong" panose="02010609060101010101" pitchFamily="49" charset="-122"/>
                <a:ea typeface="FangSong" panose="02010609060101010101" pitchFamily="49" charset="-122"/>
              </a:rPr>
              <a:t>清偿债务</a:t>
            </a:r>
          </a:p>
          <a:p>
            <a:pPr lvl="1"/>
            <a:r>
              <a:rPr lang="en-US" altLang="zh-CN" dirty="0">
                <a:latin typeface="FangSong" panose="02010609060101010101" pitchFamily="49" charset="-122"/>
                <a:ea typeface="FangSong" panose="02010609060101010101" pitchFamily="49" charset="-122"/>
              </a:rPr>
              <a:t>1.</a:t>
            </a:r>
            <a:r>
              <a:rPr lang="zh-CN" altLang="en-US" dirty="0">
                <a:latin typeface="FangSong" panose="02010609060101010101" pitchFamily="49" charset="-122"/>
                <a:ea typeface="FangSong" panose="02010609060101010101" pitchFamily="49" charset="-122"/>
              </a:rPr>
              <a:t>破产企业清偿破产费用和共益债务，账面价值借记“应付破产费用”“应付共益债务”等科目，实际支付的金额贷记“现金”“银行存款”等科目，差额借记或贷记“破产费用”“共益债务支出”科目。</a:t>
            </a:r>
            <a:endParaRPr lang="en-US" altLang="zh-CN" dirty="0">
              <a:latin typeface="FangSong" panose="02010609060101010101" pitchFamily="49" charset="-122"/>
              <a:ea typeface="FangSong" panose="02010609060101010101" pitchFamily="49" charset="-122"/>
            </a:endParaRPr>
          </a:p>
          <a:p>
            <a:pPr lvl="1"/>
            <a:r>
              <a:rPr lang="en-US" altLang="zh-CN" dirty="0">
                <a:latin typeface="FangSong" panose="02010609060101010101" pitchFamily="49" charset="-122"/>
                <a:ea typeface="FangSong" panose="02010609060101010101" pitchFamily="49" charset="-122"/>
              </a:rPr>
              <a:t>2.</a:t>
            </a:r>
            <a:r>
              <a:rPr lang="zh-CN" altLang="en-US" dirty="0">
                <a:latin typeface="FangSong" panose="02010609060101010101" pitchFamily="49" charset="-122"/>
                <a:ea typeface="FangSong" panose="02010609060101010101" pitchFamily="49" charset="-122"/>
              </a:rPr>
              <a:t>破产企业按照经批准的职工安置方案，支付的所欠职工的工资和医疗、伤残补助、抚恤费用，账面价值借记“应付职工薪酬”等科目，实际支付的金额贷记“现金”“银行存款”等科目，差额借记或贷记“债务清偿净损益”科目。</a:t>
            </a:r>
            <a:endParaRPr lang="en-US" altLang="zh-CN" dirty="0">
              <a:latin typeface="FangSong" panose="02010609060101010101" pitchFamily="49" charset="-122"/>
              <a:ea typeface="FangSong" panose="02010609060101010101" pitchFamily="49" charset="-122"/>
            </a:endParaRPr>
          </a:p>
          <a:p>
            <a:pPr lvl="1"/>
            <a:r>
              <a:rPr lang="en-US" altLang="zh-CN" dirty="0">
                <a:latin typeface="FangSong" panose="02010609060101010101" pitchFamily="49" charset="-122"/>
                <a:ea typeface="FangSong" panose="02010609060101010101" pitchFamily="49" charset="-122"/>
              </a:rPr>
              <a:t>3.</a:t>
            </a:r>
            <a:r>
              <a:rPr lang="zh-CN" altLang="en-US" dirty="0">
                <a:latin typeface="FangSong" panose="02010609060101010101" pitchFamily="49" charset="-122"/>
                <a:ea typeface="FangSong" panose="02010609060101010101" pitchFamily="49" charset="-122"/>
              </a:rPr>
              <a:t>破产企业支付所欠税款，账面价值借记“应交税费”等科目，实际支付的金额贷记“现金”“银行存款”等科目，差额借记或贷记“债务清偿净损益”科目。</a:t>
            </a:r>
            <a:endParaRPr lang="en-US" altLang="zh-CN" dirty="0">
              <a:latin typeface="FangSong" panose="02010609060101010101" pitchFamily="49" charset="-122"/>
              <a:ea typeface="FangSong" panose="02010609060101010101" pitchFamily="49" charset="-122"/>
            </a:endParaRPr>
          </a:p>
          <a:p>
            <a:pPr lvl="1"/>
            <a:r>
              <a:rPr lang="en-US" altLang="zh-CN" dirty="0">
                <a:latin typeface="FangSong" panose="02010609060101010101" pitchFamily="49" charset="-122"/>
                <a:ea typeface="FangSong" panose="02010609060101010101" pitchFamily="49" charset="-122"/>
              </a:rPr>
              <a:t>4.</a:t>
            </a:r>
            <a:r>
              <a:rPr lang="zh-CN" altLang="en-US" dirty="0">
                <a:latin typeface="FangSong" panose="02010609060101010101" pitchFamily="49" charset="-122"/>
                <a:ea typeface="FangSong" panose="02010609060101010101" pitchFamily="49" charset="-122"/>
              </a:rPr>
              <a:t>破产企业清偿破产债务，实际支付的金额借记相关债务科目，贷记“现金”“银行存款”等科目。</a:t>
            </a:r>
            <a:endParaRPr lang="en-US" altLang="zh-CN" dirty="0">
              <a:latin typeface="FangSong" panose="02010609060101010101" pitchFamily="49" charset="-122"/>
              <a:ea typeface="FangSong" panose="02010609060101010101" pitchFamily="49" charset="-122"/>
            </a:endParaRPr>
          </a:p>
          <a:p>
            <a:pPr algn="r"/>
            <a:r>
              <a:rPr lang="en-US" altLang="zh-CN" sz="1400" dirty="0">
                <a:latin typeface="FangSong" panose="02010609060101010101" pitchFamily="49" charset="-122"/>
                <a:ea typeface="FangSong" panose="02010609060101010101" pitchFamily="49" charset="-122"/>
              </a:rPr>
              <a:t>——《</a:t>
            </a:r>
            <a:r>
              <a:rPr lang="zh-CN" altLang="en-US" sz="1400" dirty="0">
                <a:latin typeface="FangSong" panose="02010609060101010101" pitchFamily="49" charset="-122"/>
                <a:ea typeface="FangSong" panose="02010609060101010101" pitchFamily="49" charset="-122"/>
              </a:rPr>
              <a:t>企业破产清算有关会计处理规定</a:t>
            </a:r>
            <a:r>
              <a:rPr lang="en-US" altLang="zh-CN" sz="1400" dirty="0">
                <a:latin typeface="FangSong" panose="02010609060101010101" pitchFamily="49" charset="-122"/>
                <a:ea typeface="FangSong" panose="02010609060101010101" pitchFamily="49" charset="-122"/>
              </a:rPr>
              <a:t>》</a:t>
            </a:r>
            <a:r>
              <a:rPr lang="zh-CN" altLang="en-US" sz="1400" dirty="0">
                <a:latin typeface="FangSong" panose="02010609060101010101" pitchFamily="49" charset="-122"/>
                <a:ea typeface="FangSong" panose="02010609060101010101" pitchFamily="49" charset="-122"/>
              </a:rPr>
              <a:t>财会</a:t>
            </a:r>
            <a:r>
              <a:rPr lang="en-US" altLang="zh-CN" sz="1400" dirty="0">
                <a:latin typeface="FangSong" panose="02010609060101010101" pitchFamily="49" charset="-122"/>
                <a:ea typeface="FangSong" panose="02010609060101010101" pitchFamily="49" charset="-122"/>
              </a:rPr>
              <a:t>[2016]23</a:t>
            </a:r>
            <a:r>
              <a:rPr lang="zh-CN" altLang="en-US" sz="1400" dirty="0">
                <a:latin typeface="FangSong" panose="02010609060101010101" pitchFamily="49" charset="-122"/>
                <a:ea typeface="FangSong" panose="02010609060101010101" pitchFamily="49" charset="-122"/>
              </a:rPr>
              <a:t>号</a:t>
            </a:r>
            <a:endParaRPr lang="en-US" altLang="zh-CN" sz="1400" dirty="0">
              <a:latin typeface="FangSong" panose="02010609060101010101" pitchFamily="49" charset="-122"/>
              <a:ea typeface="FangSong" panose="02010609060101010101" pitchFamily="49" charset="-122"/>
            </a:endParaRPr>
          </a:p>
        </p:txBody>
      </p:sp>
    </p:spTree>
    <p:extLst>
      <p:ext uri="{BB962C8B-B14F-4D97-AF65-F5344CB8AC3E}">
        <p14:creationId xmlns:p14="http://schemas.microsoft.com/office/powerpoint/2010/main" val="13636621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87C66-5D07-8A40-A228-7ED5CB2BD832}"/>
              </a:ext>
            </a:extLst>
          </p:cNvPr>
          <p:cNvSpPr>
            <a:spLocks noGrp="1"/>
          </p:cNvSpPr>
          <p:nvPr>
            <p:ph type="title"/>
          </p:nvPr>
        </p:nvSpPr>
        <p:spPr>
          <a:xfrm>
            <a:off x="1451579" y="579232"/>
            <a:ext cx="9603275" cy="1049235"/>
          </a:xfrm>
        </p:spPr>
        <p:txBody>
          <a:bodyPr>
            <a:normAutofit/>
          </a:bodyPr>
          <a:lstStyle/>
          <a:p>
            <a:br>
              <a:rPr lang="en-GB" altLang="zh-CN" dirty="0"/>
            </a:br>
            <a:r>
              <a:rPr lang="zh-CN" altLang="en-US" b="1" dirty="0">
                <a:latin typeface="FangSong" panose="02010609060101010101" pitchFamily="49" charset="-122"/>
                <a:ea typeface="FangSong" panose="02010609060101010101" pitchFamily="49" charset="-122"/>
              </a:rPr>
              <a:t>破产清算会计处理实例</a:t>
            </a:r>
            <a:endParaRPr lang="en-US" b="1" dirty="0">
              <a:latin typeface="FangSong" panose="02010609060101010101" pitchFamily="49" charset="-122"/>
              <a:ea typeface="FangSong" panose="02010609060101010101" pitchFamily="49" charset="-122"/>
            </a:endParaRPr>
          </a:p>
        </p:txBody>
      </p:sp>
      <p:sp>
        <p:nvSpPr>
          <p:cNvPr id="3" name="Content Placeholder 2">
            <a:extLst>
              <a:ext uri="{FF2B5EF4-FFF2-40B4-BE49-F238E27FC236}">
                <a16:creationId xmlns:a16="http://schemas.microsoft.com/office/drawing/2014/main" id="{3B76B5D9-48AC-F84C-9DFE-818E2DEE9C36}"/>
              </a:ext>
            </a:extLst>
          </p:cNvPr>
          <p:cNvSpPr>
            <a:spLocks noGrp="1"/>
          </p:cNvSpPr>
          <p:nvPr>
            <p:ph idx="1"/>
          </p:nvPr>
        </p:nvSpPr>
        <p:spPr>
          <a:xfrm>
            <a:off x="1451579" y="2235794"/>
            <a:ext cx="10144073" cy="3608415"/>
          </a:xfrm>
        </p:spPr>
        <p:txBody>
          <a:bodyPr>
            <a:normAutofit/>
          </a:bodyPr>
          <a:lstStyle/>
          <a:p>
            <a:r>
              <a:rPr lang="zh-CN" altLang="en-US" sz="1800" dirty="0">
                <a:latin typeface="FangSong" panose="02010609060101010101" pitchFamily="49" charset="-122"/>
                <a:ea typeface="FangSong" panose="02010609060101010101" pitchFamily="49" charset="-122"/>
              </a:rPr>
              <a:t>企业清算时有应收账款</a:t>
            </a:r>
            <a:r>
              <a:rPr lang="en-US" altLang="zh-CN" sz="1800" dirty="0">
                <a:latin typeface="FangSong" panose="02010609060101010101" pitchFamily="49" charset="-122"/>
                <a:ea typeface="FangSong" panose="02010609060101010101" pitchFamily="49" charset="-122"/>
              </a:rPr>
              <a:t>30</a:t>
            </a:r>
            <a:r>
              <a:rPr lang="zh-CN" altLang="en-US" sz="1800" dirty="0">
                <a:latin typeface="FangSong" panose="02010609060101010101" pitchFamily="49" charset="-122"/>
                <a:ea typeface="FangSong" panose="02010609060101010101" pitchFamily="49" charset="-122"/>
              </a:rPr>
              <a:t>万元，收回</a:t>
            </a:r>
            <a:r>
              <a:rPr lang="en-US" altLang="zh-CN" sz="1800" dirty="0">
                <a:latin typeface="FangSong" panose="02010609060101010101" pitchFamily="49" charset="-122"/>
                <a:ea typeface="FangSong" panose="02010609060101010101" pitchFamily="49" charset="-122"/>
              </a:rPr>
              <a:t>25</a:t>
            </a:r>
            <a:r>
              <a:rPr lang="zh-CN" altLang="en-US" sz="1800" dirty="0">
                <a:latin typeface="FangSong" panose="02010609060101010101" pitchFamily="49" charset="-122"/>
                <a:ea typeface="FangSong" panose="02010609060101010101" pitchFamily="49" charset="-122"/>
              </a:rPr>
              <a:t>万元，有</a:t>
            </a:r>
            <a:r>
              <a:rPr lang="en-US" altLang="zh-CN" sz="1800" dirty="0">
                <a:latin typeface="FangSong" panose="02010609060101010101" pitchFamily="49" charset="-122"/>
                <a:ea typeface="FangSong" panose="02010609060101010101" pitchFamily="49" charset="-122"/>
              </a:rPr>
              <a:t>5</a:t>
            </a:r>
            <a:r>
              <a:rPr lang="zh-CN" altLang="en-US" sz="1800" dirty="0">
                <a:latin typeface="FangSong" panose="02010609060101010101" pitchFamily="49" charset="-122"/>
                <a:ea typeface="FangSong" panose="02010609060101010101" pitchFamily="49" charset="-122"/>
              </a:rPr>
              <a:t>万已不能收回。</a:t>
            </a:r>
          </a:p>
          <a:p>
            <a:endParaRPr lang="zh-CN" altLang="en-US" sz="1800" dirty="0">
              <a:latin typeface="FangSong" panose="02010609060101010101" pitchFamily="49" charset="-122"/>
              <a:ea typeface="FangSong" panose="02010609060101010101" pitchFamily="49" charset="-122"/>
            </a:endParaRPr>
          </a:p>
          <a:p>
            <a:r>
              <a:rPr lang="zh-CN" altLang="en-US" dirty="0">
                <a:latin typeface="FangSong" panose="02010609060101010101" pitchFamily="49" charset="-122"/>
                <a:ea typeface="FangSong" panose="02010609060101010101" pitchFamily="49" charset="-122"/>
              </a:rPr>
              <a:t>借：银行存款                                              </a:t>
            </a:r>
            <a:r>
              <a:rPr lang="en-US" altLang="zh-CN" dirty="0">
                <a:latin typeface="FangSong" panose="02010609060101010101" pitchFamily="49" charset="-122"/>
                <a:ea typeface="FangSong" panose="02010609060101010101" pitchFamily="49" charset="-122"/>
              </a:rPr>
              <a:t>250 000</a:t>
            </a:r>
          </a:p>
          <a:p>
            <a:endParaRPr lang="en-US" altLang="zh-CN" sz="1800" dirty="0">
              <a:latin typeface="FangSong" panose="02010609060101010101" pitchFamily="49" charset="-122"/>
              <a:ea typeface="FangSong" panose="02010609060101010101" pitchFamily="49" charset="-122"/>
            </a:endParaRPr>
          </a:p>
          <a:p>
            <a:r>
              <a:rPr lang="en-US" altLang="zh-CN" sz="1800" dirty="0">
                <a:latin typeface="FangSong" panose="02010609060101010101" pitchFamily="49" charset="-122"/>
                <a:ea typeface="FangSong" panose="02010609060101010101" pitchFamily="49" charset="-122"/>
              </a:rPr>
              <a:t>    </a:t>
            </a:r>
            <a:r>
              <a:rPr lang="zh-CN" altLang="en-US" dirty="0">
                <a:latin typeface="FangSong" panose="02010609060101010101" pitchFamily="49" charset="-122"/>
                <a:ea typeface="FangSong" panose="02010609060101010101" pitchFamily="49" charset="-122"/>
              </a:rPr>
              <a:t>清算损益                                                </a:t>
            </a:r>
            <a:r>
              <a:rPr lang="en-US" altLang="zh-CN" dirty="0">
                <a:latin typeface="FangSong" panose="02010609060101010101" pitchFamily="49" charset="-122"/>
                <a:ea typeface="FangSong" panose="02010609060101010101" pitchFamily="49" charset="-122"/>
              </a:rPr>
              <a:t>50 000</a:t>
            </a:r>
          </a:p>
          <a:p>
            <a:endParaRPr lang="en-US" altLang="zh-CN" dirty="0">
              <a:latin typeface="FangSong" panose="02010609060101010101" pitchFamily="49" charset="-122"/>
              <a:ea typeface="FangSong" panose="02010609060101010101" pitchFamily="49" charset="-122"/>
            </a:endParaRPr>
          </a:p>
          <a:p>
            <a:r>
              <a:rPr lang="en-US" altLang="zh-CN" dirty="0">
                <a:latin typeface="FangSong" panose="02010609060101010101" pitchFamily="49" charset="-122"/>
                <a:ea typeface="FangSong" panose="02010609060101010101" pitchFamily="49" charset="-122"/>
              </a:rPr>
              <a:t>    </a:t>
            </a:r>
            <a:r>
              <a:rPr lang="zh-CN" altLang="en-US" dirty="0">
                <a:latin typeface="FangSong" panose="02010609060101010101" pitchFamily="49" charset="-122"/>
                <a:ea typeface="FangSong" panose="02010609060101010101" pitchFamily="49" charset="-122"/>
              </a:rPr>
              <a:t>贷：应收账款                                                 </a:t>
            </a:r>
            <a:r>
              <a:rPr lang="en-US" altLang="zh-CN" dirty="0">
                <a:latin typeface="FangSong" panose="02010609060101010101" pitchFamily="49" charset="-122"/>
                <a:ea typeface="FangSong" panose="02010609060101010101" pitchFamily="49" charset="-122"/>
              </a:rPr>
              <a:t>300 000</a:t>
            </a:r>
          </a:p>
          <a:p>
            <a:endParaRPr lang="en-US" altLang="zh-CN" dirty="0">
              <a:latin typeface="FangSong" panose="02010609060101010101" pitchFamily="49" charset="-122"/>
              <a:ea typeface="FangSong" panose="02010609060101010101" pitchFamily="49" charset="-122"/>
            </a:endParaRPr>
          </a:p>
          <a:p>
            <a:pPr marL="0" indent="0">
              <a:buNone/>
            </a:pPr>
            <a:endParaRPr lang="en-US" altLang="zh-CN" sz="1400" dirty="0">
              <a:latin typeface="FangSong" panose="02010609060101010101" pitchFamily="49" charset="-122"/>
              <a:ea typeface="FangSong" panose="02010609060101010101" pitchFamily="49" charset="-122"/>
            </a:endParaRPr>
          </a:p>
        </p:txBody>
      </p:sp>
    </p:spTree>
    <p:extLst>
      <p:ext uri="{BB962C8B-B14F-4D97-AF65-F5344CB8AC3E}">
        <p14:creationId xmlns:p14="http://schemas.microsoft.com/office/powerpoint/2010/main" val="13795917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87C66-5D07-8A40-A228-7ED5CB2BD832}"/>
              </a:ext>
            </a:extLst>
          </p:cNvPr>
          <p:cNvSpPr>
            <a:spLocks noGrp="1"/>
          </p:cNvSpPr>
          <p:nvPr>
            <p:ph type="title"/>
          </p:nvPr>
        </p:nvSpPr>
        <p:spPr>
          <a:xfrm>
            <a:off x="1451579" y="579232"/>
            <a:ext cx="9603275" cy="1049235"/>
          </a:xfrm>
        </p:spPr>
        <p:txBody>
          <a:bodyPr>
            <a:normAutofit/>
          </a:bodyPr>
          <a:lstStyle/>
          <a:p>
            <a:br>
              <a:rPr lang="en-GB" altLang="zh-CN" dirty="0"/>
            </a:br>
            <a:r>
              <a:rPr lang="zh-CN" altLang="en-US" b="1" dirty="0">
                <a:latin typeface="FangSong" panose="02010609060101010101" pitchFamily="49" charset="-122"/>
                <a:ea typeface="FangSong" panose="02010609060101010101" pitchFamily="49" charset="-122"/>
              </a:rPr>
              <a:t>破产和解期间</a:t>
            </a:r>
            <a:endParaRPr lang="en-US" b="1" dirty="0">
              <a:latin typeface="FangSong" panose="02010609060101010101" pitchFamily="49" charset="-122"/>
              <a:ea typeface="FangSong" panose="02010609060101010101" pitchFamily="49" charset="-122"/>
            </a:endParaRPr>
          </a:p>
        </p:txBody>
      </p:sp>
      <p:sp>
        <p:nvSpPr>
          <p:cNvPr id="3" name="Content Placeholder 2">
            <a:extLst>
              <a:ext uri="{FF2B5EF4-FFF2-40B4-BE49-F238E27FC236}">
                <a16:creationId xmlns:a16="http://schemas.microsoft.com/office/drawing/2014/main" id="{3B76B5D9-48AC-F84C-9DFE-818E2DEE9C36}"/>
              </a:ext>
            </a:extLst>
          </p:cNvPr>
          <p:cNvSpPr>
            <a:spLocks noGrp="1"/>
          </p:cNvSpPr>
          <p:nvPr>
            <p:ph idx="1"/>
          </p:nvPr>
        </p:nvSpPr>
        <p:spPr>
          <a:xfrm>
            <a:off x="1451579" y="2235794"/>
            <a:ext cx="10144073" cy="3608415"/>
          </a:xfrm>
        </p:spPr>
        <p:txBody>
          <a:bodyPr>
            <a:normAutofit/>
          </a:bodyPr>
          <a:lstStyle/>
          <a:p>
            <a:r>
              <a:rPr lang="zh-CN" altLang="en-US" dirty="0">
                <a:latin typeface="FangSong" panose="02010609060101010101" pitchFamily="49" charset="-122"/>
                <a:ea typeface="FangSong" panose="02010609060101010101" pitchFamily="49" charset="-122"/>
              </a:rPr>
              <a:t>（一） 和解期间</a:t>
            </a:r>
            <a:endParaRPr lang="en-US" altLang="zh-CN" dirty="0">
              <a:latin typeface="FangSong" panose="02010609060101010101" pitchFamily="49" charset="-122"/>
              <a:ea typeface="FangSong" panose="02010609060101010101" pitchFamily="49" charset="-122"/>
            </a:endParaRPr>
          </a:p>
          <a:p>
            <a:pPr lvl="1"/>
            <a:r>
              <a:rPr lang="zh-CN" altLang="en-US" dirty="0">
                <a:latin typeface="FangSong" panose="02010609060101010101" pitchFamily="49" charset="-122"/>
                <a:ea typeface="FangSong" panose="02010609060101010101" pitchFamily="49" charset="-122"/>
              </a:rPr>
              <a:t>人民法院受理破产和解申请日</a:t>
            </a:r>
            <a:r>
              <a:rPr lang="en-US" altLang="zh-CN" dirty="0">
                <a:latin typeface="FangSong" panose="02010609060101010101" pitchFamily="49" charset="-122"/>
                <a:ea typeface="FangSong" panose="02010609060101010101" pitchFamily="49" charset="-122"/>
              </a:rPr>
              <a:t>——</a:t>
            </a:r>
            <a:r>
              <a:rPr lang="zh-CN" altLang="en-US" dirty="0">
                <a:latin typeface="FangSong" panose="02010609060101010101" pitchFamily="49" charset="-122"/>
                <a:ea typeface="FangSong" panose="02010609060101010101" pitchFamily="49" charset="-122"/>
              </a:rPr>
              <a:t>和解协议生效日</a:t>
            </a:r>
            <a:endParaRPr lang="en-US" altLang="zh-CN" dirty="0">
              <a:latin typeface="FangSong" panose="02010609060101010101" pitchFamily="49" charset="-122"/>
              <a:ea typeface="FangSong" panose="02010609060101010101" pitchFamily="49" charset="-122"/>
            </a:endParaRPr>
          </a:p>
          <a:p>
            <a:pPr lvl="1"/>
            <a:endParaRPr lang="en-US" altLang="zh-CN" dirty="0">
              <a:latin typeface="FangSong" panose="02010609060101010101" pitchFamily="49" charset="-122"/>
              <a:ea typeface="FangSong" panose="02010609060101010101" pitchFamily="49" charset="-122"/>
            </a:endParaRPr>
          </a:p>
          <a:p>
            <a:r>
              <a:rPr lang="zh-CN" altLang="en-US" dirty="0">
                <a:latin typeface="FangSong" panose="02010609060101010101" pitchFamily="49" charset="-122"/>
                <a:ea typeface="FangSong" panose="02010609060101010101" pitchFamily="49" charset="-122"/>
              </a:rPr>
              <a:t>（二）和解协议履行期间</a:t>
            </a:r>
            <a:endParaRPr lang="en-US" altLang="zh-CN" dirty="0">
              <a:latin typeface="FangSong" panose="02010609060101010101" pitchFamily="49" charset="-122"/>
              <a:ea typeface="FangSong" panose="02010609060101010101" pitchFamily="49" charset="-122"/>
            </a:endParaRPr>
          </a:p>
          <a:p>
            <a:pPr lvl="1"/>
            <a:r>
              <a:rPr lang="zh-CN" altLang="en-US" dirty="0">
                <a:latin typeface="FangSong" panose="02010609060101010101" pitchFamily="49" charset="-122"/>
                <a:ea typeface="FangSong" panose="02010609060101010101" pitchFamily="49" charset="-122"/>
              </a:rPr>
              <a:t>和解协议生效日</a:t>
            </a:r>
            <a:r>
              <a:rPr lang="en-US" altLang="zh-CN" dirty="0">
                <a:latin typeface="FangSong" panose="02010609060101010101" pitchFamily="49" charset="-122"/>
                <a:ea typeface="FangSong" panose="02010609060101010101" pitchFamily="49" charset="-122"/>
              </a:rPr>
              <a:t>——</a:t>
            </a:r>
            <a:r>
              <a:rPr lang="zh-CN" altLang="en-US" dirty="0">
                <a:latin typeface="FangSong" panose="02010609060101010101" pitchFamily="49" charset="-122"/>
                <a:ea typeface="FangSong" panose="02010609060101010101" pitchFamily="49" charset="-122"/>
              </a:rPr>
              <a:t>和解债权清偿完毕</a:t>
            </a:r>
          </a:p>
        </p:txBody>
      </p:sp>
    </p:spTree>
    <p:extLst>
      <p:ext uri="{BB962C8B-B14F-4D97-AF65-F5344CB8AC3E}">
        <p14:creationId xmlns:p14="http://schemas.microsoft.com/office/powerpoint/2010/main" val="9764904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87C66-5D07-8A40-A228-7ED5CB2BD832}"/>
              </a:ext>
            </a:extLst>
          </p:cNvPr>
          <p:cNvSpPr>
            <a:spLocks noGrp="1"/>
          </p:cNvSpPr>
          <p:nvPr>
            <p:ph type="title"/>
          </p:nvPr>
        </p:nvSpPr>
        <p:spPr>
          <a:xfrm>
            <a:off x="1451579" y="579232"/>
            <a:ext cx="9603275" cy="1049235"/>
          </a:xfrm>
        </p:spPr>
        <p:txBody>
          <a:bodyPr>
            <a:normAutofit/>
          </a:bodyPr>
          <a:lstStyle/>
          <a:p>
            <a:br>
              <a:rPr lang="en-GB" altLang="zh-CN" dirty="0"/>
            </a:br>
            <a:r>
              <a:rPr lang="zh-CN" altLang="en-US" b="1" dirty="0">
                <a:latin typeface="FangSong" panose="02010609060101010101" pitchFamily="49" charset="-122"/>
                <a:ea typeface="FangSong" panose="02010609060101010101" pitchFamily="49" charset="-122"/>
              </a:rPr>
              <a:t>破产和解会计内容</a:t>
            </a:r>
            <a:endParaRPr lang="en-US" b="1" dirty="0">
              <a:latin typeface="FangSong" panose="02010609060101010101" pitchFamily="49" charset="-122"/>
              <a:ea typeface="FangSong" panose="02010609060101010101" pitchFamily="49" charset="-122"/>
            </a:endParaRPr>
          </a:p>
        </p:txBody>
      </p:sp>
      <p:sp>
        <p:nvSpPr>
          <p:cNvPr id="3" name="Content Placeholder 2">
            <a:extLst>
              <a:ext uri="{FF2B5EF4-FFF2-40B4-BE49-F238E27FC236}">
                <a16:creationId xmlns:a16="http://schemas.microsoft.com/office/drawing/2014/main" id="{3B76B5D9-48AC-F84C-9DFE-818E2DEE9C36}"/>
              </a:ext>
            </a:extLst>
          </p:cNvPr>
          <p:cNvSpPr>
            <a:spLocks noGrp="1"/>
          </p:cNvSpPr>
          <p:nvPr>
            <p:ph idx="1"/>
          </p:nvPr>
        </p:nvSpPr>
        <p:spPr>
          <a:xfrm>
            <a:off x="1451579" y="2080592"/>
            <a:ext cx="10144073" cy="4028660"/>
          </a:xfrm>
        </p:spPr>
        <p:txBody>
          <a:bodyPr>
            <a:normAutofit/>
          </a:bodyPr>
          <a:lstStyle/>
          <a:p>
            <a:r>
              <a:rPr lang="en-US" altLang="zh-CN" dirty="0">
                <a:latin typeface="FangSong" panose="02010609060101010101" pitchFamily="49" charset="-122"/>
                <a:ea typeface="FangSong" panose="02010609060101010101" pitchFamily="49" charset="-122"/>
              </a:rPr>
              <a:t>(</a:t>
            </a:r>
            <a:r>
              <a:rPr lang="zh-CN" altLang="en-US" dirty="0">
                <a:latin typeface="FangSong" panose="02010609060101010101" pitchFamily="49" charset="-122"/>
                <a:ea typeface="FangSong" panose="02010609060101010101" pitchFamily="49" charset="-122"/>
              </a:rPr>
              <a:t>一</a:t>
            </a:r>
            <a:r>
              <a:rPr lang="en-US" altLang="zh-CN" dirty="0">
                <a:latin typeface="FangSong" panose="02010609060101010101" pitchFamily="49" charset="-122"/>
                <a:ea typeface="FangSong" panose="02010609060101010101" pitchFamily="49" charset="-122"/>
              </a:rPr>
              <a:t>)</a:t>
            </a:r>
            <a:r>
              <a:rPr lang="zh-CN" altLang="en-US" dirty="0">
                <a:latin typeface="FangSong" panose="02010609060101010101" pitchFamily="49" charset="-122"/>
                <a:ea typeface="FangSong" panose="02010609060101010101" pitchFamily="49" charset="-122"/>
              </a:rPr>
              <a:t>反映和监督和解费用</a:t>
            </a:r>
          </a:p>
          <a:p>
            <a:pPr lvl="1"/>
            <a:r>
              <a:rPr lang="en-US" altLang="zh-CN" dirty="0">
                <a:latin typeface="FangSong" panose="02010609060101010101" pitchFamily="49" charset="-122"/>
                <a:ea typeface="FangSong" panose="02010609060101010101" pitchFamily="49" charset="-122"/>
              </a:rPr>
              <a:t>1.</a:t>
            </a:r>
            <a:r>
              <a:rPr lang="zh-CN" altLang="en-US" dirty="0">
                <a:latin typeface="FangSong" panose="02010609060101010101" pitchFamily="49" charset="-122"/>
                <a:ea typeface="FangSong" panose="02010609060101010101" pitchFamily="49" charset="-122"/>
              </a:rPr>
              <a:t>差旅费</a:t>
            </a:r>
            <a:endParaRPr lang="en-US" altLang="zh-CN" dirty="0">
              <a:latin typeface="FangSong" panose="02010609060101010101" pitchFamily="49" charset="-122"/>
              <a:ea typeface="FangSong" panose="02010609060101010101" pitchFamily="49" charset="-122"/>
            </a:endParaRPr>
          </a:p>
          <a:p>
            <a:pPr lvl="1"/>
            <a:r>
              <a:rPr lang="en-US" altLang="zh-CN" dirty="0">
                <a:latin typeface="FangSong" panose="02010609060101010101" pitchFamily="49" charset="-122"/>
                <a:ea typeface="FangSong" panose="02010609060101010101" pitchFamily="49" charset="-122"/>
              </a:rPr>
              <a:t>2.</a:t>
            </a:r>
            <a:r>
              <a:rPr lang="zh-CN" altLang="en-US" dirty="0">
                <a:latin typeface="FangSong" panose="02010609060101010101" pitchFamily="49" charset="-122"/>
                <a:ea typeface="FangSong" panose="02010609060101010101" pitchFamily="49" charset="-122"/>
              </a:rPr>
              <a:t>办公费</a:t>
            </a:r>
            <a:endParaRPr lang="en-US" altLang="zh-CN" dirty="0">
              <a:latin typeface="FangSong" panose="02010609060101010101" pitchFamily="49" charset="-122"/>
              <a:ea typeface="FangSong" panose="02010609060101010101" pitchFamily="49" charset="-122"/>
            </a:endParaRPr>
          </a:p>
          <a:p>
            <a:pPr lvl="1"/>
            <a:r>
              <a:rPr lang="en-US" altLang="zh-CN" dirty="0">
                <a:latin typeface="FangSong" panose="02010609060101010101" pitchFamily="49" charset="-122"/>
                <a:ea typeface="FangSong" panose="02010609060101010101" pitchFamily="49" charset="-122"/>
              </a:rPr>
              <a:t>3.</a:t>
            </a:r>
            <a:r>
              <a:rPr lang="zh-CN" altLang="en-US" dirty="0">
                <a:latin typeface="FangSong" panose="02010609060101010101" pitchFamily="49" charset="-122"/>
                <a:ea typeface="FangSong" panose="02010609060101010101" pitchFamily="49" charset="-122"/>
              </a:rPr>
              <a:t>企业诊断费</a:t>
            </a:r>
            <a:endParaRPr lang="en-US" altLang="zh-CN" dirty="0">
              <a:latin typeface="FangSong" panose="02010609060101010101" pitchFamily="49" charset="-122"/>
              <a:ea typeface="FangSong" panose="02010609060101010101" pitchFamily="49" charset="-122"/>
            </a:endParaRPr>
          </a:p>
          <a:p>
            <a:pPr lvl="1"/>
            <a:r>
              <a:rPr lang="en-US" altLang="zh-CN" dirty="0">
                <a:latin typeface="FangSong" panose="02010609060101010101" pitchFamily="49" charset="-122"/>
                <a:ea typeface="FangSong" panose="02010609060101010101" pitchFamily="49" charset="-122"/>
              </a:rPr>
              <a:t>4.</a:t>
            </a:r>
            <a:r>
              <a:rPr lang="zh-CN" altLang="en-US" dirty="0">
                <a:latin typeface="FangSong" panose="02010609060101010101" pitchFamily="49" charset="-122"/>
                <a:ea typeface="FangSong" panose="02010609060101010101" pitchFamily="49" charset="-122"/>
              </a:rPr>
              <a:t>律师费</a:t>
            </a:r>
            <a:endParaRPr lang="en-US" altLang="zh-CN" dirty="0">
              <a:latin typeface="FangSong" panose="02010609060101010101" pitchFamily="49" charset="-122"/>
              <a:ea typeface="FangSong" panose="02010609060101010101" pitchFamily="49" charset="-122"/>
            </a:endParaRPr>
          </a:p>
          <a:p>
            <a:pPr lvl="1"/>
            <a:r>
              <a:rPr lang="en-US" altLang="zh-CN" dirty="0">
                <a:latin typeface="FangSong" panose="02010609060101010101" pitchFamily="49" charset="-122"/>
                <a:ea typeface="FangSong" panose="02010609060101010101" pitchFamily="49" charset="-122"/>
              </a:rPr>
              <a:t>5.</a:t>
            </a:r>
            <a:r>
              <a:rPr lang="zh-CN" altLang="en-US" dirty="0">
                <a:latin typeface="FangSong" panose="02010609060101010101" pitchFamily="49" charset="-122"/>
                <a:ea typeface="FangSong" panose="02010609060101010101" pitchFamily="49" charset="-122"/>
              </a:rPr>
              <a:t>注册会计师费</a:t>
            </a:r>
            <a:endParaRPr lang="en-US" altLang="zh-CN" dirty="0">
              <a:latin typeface="FangSong" panose="02010609060101010101" pitchFamily="49" charset="-122"/>
              <a:ea typeface="FangSong" panose="02010609060101010101" pitchFamily="49" charset="-122"/>
            </a:endParaRPr>
          </a:p>
          <a:p>
            <a:pPr lvl="1"/>
            <a:r>
              <a:rPr lang="en-US" altLang="zh-CN" dirty="0">
                <a:latin typeface="FangSong" panose="02010609060101010101" pitchFamily="49" charset="-122"/>
                <a:ea typeface="FangSong" panose="02010609060101010101" pitchFamily="49" charset="-122"/>
              </a:rPr>
              <a:t>6.</a:t>
            </a:r>
            <a:r>
              <a:rPr lang="zh-CN" altLang="en-US" dirty="0">
                <a:latin typeface="FangSong" panose="02010609060101010101" pitchFamily="49" charset="-122"/>
                <a:ea typeface="FangSong" panose="02010609060101010101" pitchFamily="49" charset="-122"/>
              </a:rPr>
              <a:t>和解申请费</a:t>
            </a:r>
            <a:endParaRPr lang="en-US" altLang="zh-CN" dirty="0">
              <a:latin typeface="FangSong" panose="02010609060101010101" pitchFamily="49" charset="-122"/>
              <a:ea typeface="FangSong" panose="02010609060101010101" pitchFamily="49" charset="-122"/>
            </a:endParaRPr>
          </a:p>
          <a:p>
            <a:pPr lvl="1"/>
            <a:r>
              <a:rPr lang="en-US" altLang="zh-CN" dirty="0">
                <a:latin typeface="FangSong" panose="02010609060101010101" pitchFamily="49" charset="-122"/>
                <a:ea typeface="FangSong" panose="02010609060101010101" pitchFamily="49" charset="-122"/>
              </a:rPr>
              <a:t>7.</a:t>
            </a:r>
            <a:r>
              <a:rPr lang="zh-CN" altLang="en-US" dirty="0">
                <a:latin typeface="FangSong" panose="02010609060101010101" pitchFamily="49" charset="-122"/>
                <a:ea typeface="FangSong" panose="02010609060101010101" pitchFamily="49" charset="-122"/>
              </a:rPr>
              <a:t>会议费</a:t>
            </a:r>
            <a:endParaRPr lang="en-US" altLang="zh-CN" dirty="0">
              <a:latin typeface="FangSong" panose="02010609060101010101" pitchFamily="49" charset="-122"/>
              <a:ea typeface="FangSong" panose="02010609060101010101" pitchFamily="49" charset="-122"/>
            </a:endParaRPr>
          </a:p>
          <a:p>
            <a:pPr lvl="1"/>
            <a:r>
              <a:rPr lang="en-US" altLang="zh-CN" dirty="0">
                <a:latin typeface="FangSong" panose="02010609060101010101" pitchFamily="49" charset="-122"/>
                <a:ea typeface="FangSong" panose="02010609060101010101" pitchFamily="49" charset="-122"/>
              </a:rPr>
              <a:t>8.</a:t>
            </a:r>
            <a:r>
              <a:rPr lang="zh-CN" altLang="en-US" dirty="0">
                <a:latin typeface="FangSong" panose="02010609060101010101" pitchFamily="49" charset="-122"/>
                <a:ea typeface="FangSong" panose="02010609060101010101" pitchFamily="49" charset="-122"/>
              </a:rPr>
              <a:t>管理人报酬</a:t>
            </a:r>
            <a:endParaRPr lang="en-US" altLang="zh-CN" dirty="0">
              <a:latin typeface="FangSong" panose="02010609060101010101" pitchFamily="49" charset="-122"/>
              <a:ea typeface="FangSong" panose="02010609060101010101" pitchFamily="49" charset="-122"/>
            </a:endParaRPr>
          </a:p>
          <a:p>
            <a:pPr lvl="1"/>
            <a:r>
              <a:rPr lang="en-US" altLang="zh-CN" dirty="0">
                <a:latin typeface="FangSong" panose="02010609060101010101" pitchFamily="49" charset="-122"/>
                <a:ea typeface="FangSong" panose="02010609060101010101" pitchFamily="49" charset="-122"/>
              </a:rPr>
              <a:t>9.</a:t>
            </a:r>
            <a:r>
              <a:rPr lang="zh-CN" altLang="en-US" dirty="0">
                <a:latin typeface="FangSong" panose="02010609060101010101" pitchFamily="49" charset="-122"/>
                <a:ea typeface="FangSong" panose="02010609060101010101" pitchFamily="49" charset="-122"/>
              </a:rPr>
              <a:t>其他有关费用</a:t>
            </a:r>
            <a:endParaRPr lang="en-US" altLang="zh-CN" dirty="0">
              <a:latin typeface="FangSong" panose="02010609060101010101" pitchFamily="49" charset="-122"/>
              <a:ea typeface="FangSong" panose="02010609060101010101" pitchFamily="49" charset="-122"/>
            </a:endParaRPr>
          </a:p>
        </p:txBody>
      </p:sp>
    </p:spTree>
    <p:extLst>
      <p:ext uri="{BB962C8B-B14F-4D97-AF65-F5344CB8AC3E}">
        <p14:creationId xmlns:p14="http://schemas.microsoft.com/office/powerpoint/2010/main" val="14196218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87C66-5D07-8A40-A228-7ED5CB2BD832}"/>
              </a:ext>
            </a:extLst>
          </p:cNvPr>
          <p:cNvSpPr>
            <a:spLocks noGrp="1"/>
          </p:cNvSpPr>
          <p:nvPr>
            <p:ph type="title"/>
          </p:nvPr>
        </p:nvSpPr>
        <p:spPr>
          <a:xfrm>
            <a:off x="1451579" y="579232"/>
            <a:ext cx="9603275" cy="1049235"/>
          </a:xfrm>
        </p:spPr>
        <p:txBody>
          <a:bodyPr>
            <a:normAutofit/>
          </a:bodyPr>
          <a:lstStyle/>
          <a:p>
            <a:br>
              <a:rPr lang="en-GB" altLang="zh-CN" dirty="0"/>
            </a:br>
            <a:r>
              <a:rPr lang="zh-CN" altLang="en-US" b="1" dirty="0">
                <a:latin typeface="FangSong" panose="02010609060101010101" pitchFamily="49" charset="-122"/>
                <a:ea typeface="FangSong" panose="02010609060101010101" pitchFamily="49" charset="-122"/>
              </a:rPr>
              <a:t>破产和解会计内容</a:t>
            </a:r>
            <a:endParaRPr lang="en-US" b="1" dirty="0">
              <a:latin typeface="FangSong" panose="02010609060101010101" pitchFamily="49" charset="-122"/>
              <a:ea typeface="FangSong" panose="02010609060101010101" pitchFamily="49" charset="-122"/>
            </a:endParaRPr>
          </a:p>
        </p:txBody>
      </p:sp>
      <p:sp>
        <p:nvSpPr>
          <p:cNvPr id="3" name="Content Placeholder 2">
            <a:extLst>
              <a:ext uri="{FF2B5EF4-FFF2-40B4-BE49-F238E27FC236}">
                <a16:creationId xmlns:a16="http://schemas.microsoft.com/office/drawing/2014/main" id="{3B76B5D9-48AC-F84C-9DFE-818E2DEE9C36}"/>
              </a:ext>
            </a:extLst>
          </p:cNvPr>
          <p:cNvSpPr>
            <a:spLocks noGrp="1"/>
          </p:cNvSpPr>
          <p:nvPr>
            <p:ph idx="1"/>
          </p:nvPr>
        </p:nvSpPr>
        <p:spPr>
          <a:xfrm>
            <a:off x="1451579" y="2080592"/>
            <a:ext cx="10144073" cy="4028660"/>
          </a:xfrm>
        </p:spPr>
        <p:txBody>
          <a:bodyPr>
            <a:normAutofit/>
          </a:bodyPr>
          <a:lstStyle/>
          <a:p>
            <a:r>
              <a:rPr lang="zh-CN" altLang="en-US" dirty="0">
                <a:latin typeface="FangSong" panose="02010609060101010101" pitchFamily="49" charset="-122"/>
                <a:ea typeface="FangSong" panose="02010609060101010101" pitchFamily="49" charset="-122"/>
              </a:rPr>
              <a:t>（二）反映和监督债务折让</a:t>
            </a:r>
            <a:endParaRPr lang="en-US" altLang="zh-CN" dirty="0">
              <a:latin typeface="FangSong" panose="02010609060101010101" pitchFamily="49" charset="-122"/>
              <a:ea typeface="FangSong" panose="02010609060101010101" pitchFamily="49" charset="-122"/>
            </a:endParaRPr>
          </a:p>
          <a:p>
            <a:pPr lvl="1"/>
            <a:r>
              <a:rPr lang="zh-CN" altLang="en-US" dirty="0">
                <a:latin typeface="FangSong" panose="02010609060101010101" pitchFamily="49" charset="-122"/>
                <a:ea typeface="FangSong" panose="02010609060101010101" pitchFamily="49" charset="-122"/>
              </a:rPr>
              <a:t>债务折让是指通过和解后，债权人允许企业少还的债务。</a:t>
            </a:r>
            <a:endParaRPr lang="en-US" altLang="zh-CN" dirty="0">
              <a:latin typeface="FangSong" panose="02010609060101010101" pitchFamily="49" charset="-122"/>
              <a:ea typeface="FangSong" panose="02010609060101010101" pitchFamily="49" charset="-122"/>
            </a:endParaRPr>
          </a:p>
          <a:p>
            <a:r>
              <a:rPr lang="zh-CN" altLang="en-US" dirty="0">
                <a:latin typeface="FangSong" panose="02010609060101010101" pitchFamily="49" charset="-122"/>
                <a:ea typeface="FangSong" panose="02010609060101010101" pitchFamily="49" charset="-122"/>
              </a:rPr>
              <a:t>（三）反映和监督和解协议履行期间的各项经济业务</a:t>
            </a:r>
            <a:endParaRPr lang="en-US" altLang="zh-CN" dirty="0">
              <a:latin typeface="FangSong" panose="02010609060101010101" pitchFamily="49" charset="-122"/>
              <a:ea typeface="FangSong" panose="02010609060101010101" pitchFamily="49" charset="-122"/>
            </a:endParaRPr>
          </a:p>
          <a:p>
            <a:pPr lvl="1"/>
            <a:r>
              <a:rPr lang="zh-CN" altLang="en-US" dirty="0">
                <a:latin typeface="FangSong" panose="02010609060101010101" pitchFamily="49" charset="-122"/>
                <a:ea typeface="FangSong" panose="02010609060101010101" pitchFamily="49" charset="-122"/>
              </a:rPr>
              <a:t>如实反映各项经济业务。</a:t>
            </a:r>
            <a:endParaRPr lang="en-US" altLang="zh-CN" dirty="0">
              <a:latin typeface="FangSong" panose="02010609060101010101" pitchFamily="49" charset="-122"/>
              <a:ea typeface="FangSong" panose="02010609060101010101" pitchFamily="49" charset="-122"/>
            </a:endParaRPr>
          </a:p>
          <a:p>
            <a:r>
              <a:rPr lang="zh-CN" altLang="en-US" dirty="0">
                <a:latin typeface="FangSong" panose="02010609060101010101" pitchFamily="49" charset="-122"/>
                <a:ea typeface="FangSong" panose="02010609060101010101" pitchFamily="49" charset="-122"/>
              </a:rPr>
              <a:t>（四）定期向债权人会议或债权委员会报告和解协议的执行情况，如实编报会计报表及其他有关会计信息等。</a:t>
            </a:r>
            <a:endParaRPr lang="en-US" altLang="zh-CN" dirty="0">
              <a:latin typeface="FangSong" panose="02010609060101010101" pitchFamily="49" charset="-122"/>
              <a:ea typeface="FangSong" panose="02010609060101010101" pitchFamily="49" charset="-122"/>
            </a:endParaRPr>
          </a:p>
          <a:p>
            <a:pPr lvl="1"/>
            <a:r>
              <a:rPr lang="zh-CN" altLang="en-US" dirty="0">
                <a:latin typeface="FangSong" panose="02010609060101010101" pitchFamily="49" charset="-122"/>
                <a:ea typeface="FangSong" panose="02010609060101010101" pitchFamily="49" charset="-122"/>
              </a:rPr>
              <a:t>收付实现制</a:t>
            </a:r>
            <a:endParaRPr lang="en-US" altLang="zh-CN" dirty="0">
              <a:latin typeface="FangSong" panose="02010609060101010101" pitchFamily="49" charset="-122"/>
              <a:ea typeface="FangSong" panose="02010609060101010101" pitchFamily="49" charset="-122"/>
            </a:endParaRPr>
          </a:p>
        </p:txBody>
      </p:sp>
    </p:spTree>
    <p:extLst>
      <p:ext uri="{BB962C8B-B14F-4D97-AF65-F5344CB8AC3E}">
        <p14:creationId xmlns:p14="http://schemas.microsoft.com/office/powerpoint/2010/main" val="18009118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87C66-5D07-8A40-A228-7ED5CB2BD832}"/>
              </a:ext>
            </a:extLst>
          </p:cNvPr>
          <p:cNvSpPr>
            <a:spLocks noGrp="1"/>
          </p:cNvSpPr>
          <p:nvPr>
            <p:ph type="title"/>
          </p:nvPr>
        </p:nvSpPr>
        <p:spPr>
          <a:xfrm>
            <a:off x="1451579" y="579232"/>
            <a:ext cx="9603275" cy="1049235"/>
          </a:xfrm>
        </p:spPr>
        <p:txBody>
          <a:bodyPr>
            <a:normAutofit/>
          </a:bodyPr>
          <a:lstStyle/>
          <a:p>
            <a:br>
              <a:rPr lang="en-GB" altLang="zh-CN" dirty="0"/>
            </a:br>
            <a:r>
              <a:rPr lang="zh-CN" altLang="en-US" b="1" dirty="0">
                <a:latin typeface="FangSong" panose="02010609060101010101" pitchFamily="49" charset="-122"/>
                <a:ea typeface="FangSong" panose="02010609060101010101" pitchFamily="49" charset="-122"/>
              </a:rPr>
              <a:t>和解整顿的账户设置</a:t>
            </a:r>
            <a:endParaRPr lang="en-US" b="1" dirty="0">
              <a:latin typeface="FangSong" panose="02010609060101010101" pitchFamily="49" charset="-122"/>
              <a:ea typeface="FangSong" panose="02010609060101010101" pitchFamily="49" charset="-122"/>
            </a:endParaRPr>
          </a:p>
        </p:txBody>
      </p:sp>
      <p:sp>
        <p:nvSpPr>
          <p:cNvPr id="3" name="Content Placeholder 2">
            <a:extLst>
              <a:ext uri="{FF2B5EF4-FFF2-40B4-BE49-F238E27FC236}">
                <a16:creationId xmlns:a16="http://schemas.microsoft.com/office/drawing/2014/main" id="{3B76B5D9-48AC-F84C-9DFE-818E2DEE9C36}"/>
              </a:ext>
            </a:extLst>
          </p:cNvPr>
          <p:cNvSpPr>
            <a:spLocks noGrp="1"/>
          </p:cNvSpPr>
          <p:nvPr>
            <p:ph idx="1"/>
          </p:nvPr>
        </p:nvSpPr>
        <p:spPr>
          <a:xfrm>
            <a:off x="1451579" y="2080592"/>
            <a:ext cx="10144073" cy="4028660"/>
          </a:xfrm>
        </p:spPr>
        <p:txBody>
          <a:bodyPr>
            <a:normAutofit/>
          </a:bodyPr>
          <a:lstStyle/>
          <a:p>
            <a:r>
              <a:rPr lang="zh-CN" altLang="en-US" dirty="0">
                <a:latin typeface="FangSong" panose="02010609060101010101" pitchFamily="49" charset="-122"/>
                <a:ea typeface="FangSong" panose="02010609060101010101" pitchFamily="49" charset="-122"/>
              </a:rPr>
              <a:t>（一）一般生产经营账户</a:t>
            </a:r>
            <a:endParaRPr lang="en-US" altLang="zh-CN" dirty="0">
              <a:latin typeface="FangSong" panose="02010609060101010101" pitchFamily="49" charset="-122"/>
              <a:ea typeface="FangSong" panose="02010609060101010101" pitchFamily="49" charset="-122"/>
            </a:endParaRPr>
          </a:p>
          <a:p>
            <a:pPr lvl="1"/>
            <a:r>
              <a:rPr lang="zh-CN" altLang="en-US" dirty="0">
                <a:latin typeface="FangSong" panose="02010609060101010101" pitchFamily="49" charset="-122"/>
                <a:ea typeface="FangSong" panose="02010609060101010101" pitchFamily="49" charset="-122"/>
              </a:rPr>
              <a:t>借贷平衡账</a:t>
            </a:r>
            <a:endParaRPr lang="en-US" altLang="zh-CN" dirty="0">
              <a:latin typeface="FangSong" panose="02010609060101010101" pitchFamily="49" charset="-122"/>
              <a:ea typeface="FangSong" panose="02010609060101010101" pitchFamily="49" charset="-122"/>
            </a:endParaRPr>
          </a:p>
          <a:p>
            <a:r>
              <a:rPr lang="zh-CN" altLang="en-US" dirty="0">
                <a:latin typeface="FangSong" panose="02010609060101010101" pitchFamily="49" charset="-122"/>
                <a:ea typeface="FangSong" panose="02010609060101010101" pitchFamily="49" charset="-122"/>
              </a:rPr>
              <a:t>（二）和解费用</a:t>
            </a:r>
            <a:endParaRPr lang="en-US" altLang="zh-CN" dirty="0">
              <a:latin typeface="FangSong" panose="02010609060101010101" pitchFamily="49" charset="-122"/>
              <a:ea typeface="FangSong" panose="02010609060101010101" pitchFamily="49" charset="-122"/>
            </a:endParaRPr>
          </a:p>
          <a:p>
            <a:pPr lvl="1"/>
            <a:r>
              <a:rPr lang="zh-CN" altLang="en-US" dirty="0">
                <a:latin typeface="FangSong" panose="02010609060101010101" pitchFamily="49" charset="-122"/>
                <a:ea typeface="FangSong" panose="02010609060101010101" pitchFamily="49" charset="-122"/>
              </a:rPr>
              <a:t>核算和解期间发生的各项和解费用，借方登记发生的各项和解费用，贷方登记转入“本年利润”账户的和解费用，结转后本账户应无余额。</a:t>
            </a:r>
            <a:endParaRPr lang="en-US" altLang="zh-CN" dirty="0">
              <a:latin typeface="FangSong" panose="02010609060101010101" pitchFamily="49" charset="-122"/>
              <a:ea typeface="FangSong" panose="02010609060101010101" pitchFamily="49" charset="-122"/>
            </a:endParaRPr>
          </a:p>
          <a:p>
            <a:r>
              <a:rPr lang="zh-CN" altLang="en-US" dirty="0">
                <a:latin typeface="FangSong" panose="02010609060101010101" pitchFamily="49" charset="-122"/>
                <a:ea typeface="FangSong" panose="02010609060101010101" pitchFamily="49" charset="-122"/>
              </a:rPr>
              <a:t>（三）债务折让</a:t>
            </a:r>
            <a:endParaRPr lang="en-US" altLang="zh-CN" dirty="0">
              <a:latin typeface="FangSong" panose="02010609060101010101" pitchFamily="49" charset="-122"/>
              <a:ea typeface="FangSong" panose="02010609060101010101" pitchFamily="49" charset="-122"/>
            </a:endParaRPr>
          </a:p>
          <a:p>
            <a:pPr lvl="1"/>
            <a:r>
              <a:rPr lang="zh-CN" altLang="en-US" dirty="0">
                <a:latin typeface="FangSong" panose="02010609060101010101" pitchFamily="49" charset="-122"/>
                <a:ea typeface="FangSong" panose="02010609060101010101" pitchFamily="49" charset="-122"/>
              </a:rPr>
              <a:t>核算和解期间债权人允许企业少还的债务额，贷方登记发生的债务折让数额，借方登记转入“本年利润”账户的债务折让额，结转后本账户应无余额。</a:t>
            </a:r>
            <a:endParaRPr lang="en-US" altLang="zh-CN" dirty="0">
              <a:latin typeface="FangSong" panose="02010609060101010101" pitchFamily="49" charset="-122"/>
              <a:ea typeface="FangSong" panose="02010609060101010101" pitchFamily="49" charset="-122"/>
            </a:endParaRPr>
          </a:p>
        </p:txBody>
      </p:sp>
    </p:spTree>
    <p:extLst>
      <p:ext uri="{BB962C8B-B14F-4D97-AF65-F5344CB8AC3E}">
        <p14:creationId xmlns:p14="http://schemas.microsoft.com/office/powerpoint/2010/main" val="18738426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87C66-5D07-8A40-A228-7ED5CB2BD832}"/>
              </a:ext>
            </a:extLst>
          </p:cNvPr>
          <p:cNvSpPr>
            <a:spLocks noGrp="1"/>
          </p:cNvSpPr>
          <p:nvPr>
            <p:ph type="title"/>
          </p:nvPr>
        </p:nvSpPr>
        <p:spPr>
          <a:xfrm>
            <a:off x="1451579" y="579232"/>
            <a:ext cx="9603275" cy="1049235"/>
          </a:xfrm>
        </p:spPr>
        <p:txBody>
          <a:bodyPr>
            <a:normAutofit/>
          </a:bodyPr>
          <a:lstStyle/>
          <a:p>
            <a:br>
              <a:rPr lang="en-GB" altLang="zh-CN" dirty="0"/>
            </a:br>
            <a:r>
              <a:rPr lang="zh-CN" altLang="en-US" b="1" dirty="0">
                <a:latin typeface="FangSong" panose="02010609060101010101" pitchFamily="49" charset="-122"/>
                <a:ea typeface="FangSong" panose="02010609060101010101" pitchFamily="49" charset="-122"/>
              </a:rPr>
              <a:t>破产和解会计处理实例</a:t>
            </a:r>
            <a:endParaRPr lang="en-US" b="1" dirty="0">
              <a:latin typeface="FangSong" panose="02010609060101010101" pitchFamily="49" charset="-122"/>
              <a:ea typeface="FangSong" panose="02010609060101010101" pitchFamily="49" charset="-122"/>
            </a:endParaRPr>
          </a:p>
        </p:txBody>
      </p:sp>
      <p:sp>
        <p:nvSpPr>
          <p:cNvPr id="3" name="Content Placeholder 2">
            <a:extLst>
              <a:ext uri="{FF2B5EF4-FFF2-40B4-BE49-F238E27FC236}">
                <a16:creationId xmlns:a16="http://schemas.microsoft.com/office/drawing/2014/main" id="{3B76B5D9-48AC-F84C-9DFE-818E2DEE9C36}"/>
              </a:ext>
            </a:extLst>
          </p:cNvPr>
          <p:cNvSpPr>
            <a:spLocks noGrp="1"/>
          </p:cNvSpPr>
          <p:nvPr>
            <p:ph idx="1"/>
          </p:nvPr>
        </p:nvSpPr>
        <p:spPr>
          <a:xfrm>
            <a:off x="1451579" y="2080592"/>
            <a:ext cx="10144073" cy="4028660"/>
          </a:xfrm>
        </p:spPr>
        <p:txBody>
          <a:bodyPr>
            <a:normAutofit/>
          </a:bodyPr>
          <a:lstStyle/>
          <a:p>
            <a:r>
              <a:rPr lang="zh-CN" altLang="en-US" dirty="0">
                <a:latin typeface="FangSong" panose="02010609060101010101" pitchFamily="49" charset="-122"/>
                <a:ea typeface="FangSong" panose="02010609060101010101" pitchFamily="49" charset="-122"/>
              </a:rPr>
              <a:t>某企业和解前发生律师费</a:t>
            </a:r>
            <a:r>
              <a:rPr lang="en-US" altLang="zh-CN" dirty="0">
                <a:latin typeface="FangSong" panose="02010609060101010101" pitchFamily="49" charset="-122"/>
                <a:ea typeface="FangSong" panose="02010609060101010101" pitchFamily="49" charset="-122"/>
              </a:rPr>
              <a:t>10,000</a:t>
            </a:r>
            <a:r>
              <a:rPr lang="zh-CN" altLang="en-US" dirty="0">
                <a:latin typeface="FangSong" panose="02010609060101010101" pitchFamily="49" charset="-122"/>
                <a:ea typeface="FangSong" panose="02010609060101010101" pitchFamily="49" charset="-122"/>
              </a:rPr>
              <a:t>元，企业诊断费</a:t>
            </a:r>
            <a:r>
              <a:rPr lang="en-US" altLang="zh-CN" dirty="0">
                <a:latin typeface="FangSong" panose="02010609060101010101" pitchFamily="49" charset="-122"/>
                <a:ea typeface="FangSong" panose="02010609060101010101" pitchFamily="49" charset="-122"/>
              </a:rPr>
              <a:t>6,000</a:t>
            </a:r>
            <a:r>
              <a:rPr lang="zh-CN" altLang="en-US" dirty="0">
                <a:latin typeface="FangSong" panose="02010609060101010101" pitchFamily="49" charset="-122"/>
                <a:ea typeface="FangSong" panose="02010609060101010101" pitchFamily="49" charset="-122"/>
              </a:rPr>
              <a:t>元，和解会议费</a:t>
            </a:r>
            <a:r>
              <a:rPr lang="en-US" altLang="zh-CN" dirty="0">
                <a:latin typeface="FangSong" panose="02010609060101010101" pitchFamily="49" charset="-122"/>
                <a:ea typeface="FangSong" panose="02010609060101010101" pitchFamily="49" charset="-122"/>
              </a:rPr>
              <a:t>5,000</a:t>
            </a:r>
            <a:r>
              <a:rPr lang="zh-CN" altLang="en-US" dirty="0">
                <a:latin typeface="FangSong" panose="02010609060101010101" pitchFamily="49" charset="-122"/>
                <a:ea typeface="FangSong" panose="02010609060101010101" pitchFamily="49" charset="-122"/>
              </a:rPr>
              <a:t>元，和解申请费</a:t>
            </a:r>
            <a:r>
              <a:rPr lang="en-US" altLang="zh-CN" dirty="0">
                <a:latin typeface="FangSong" panose="02010609060101010101" pitchFamily="49" charset="-122"/>
                <a:ea typeface="FangSong" panose="02010609060101010101" pitchFamily="49" charset="-122"/>
              </a:rPr>
              <a:t>2,000</a:t>
            </a:r>
            <a:r>
              <a:rPr lang="zh-CN" altLang="en-US" dirty="0">
                <a:latin typeface="FangSong" panose="02010609060101010101" pitchFamily="49" charset="-122"/>
                <a:ea typeface="FangSong" panose="02010609060101010101" pitchFamily="49" charset="-122"/>
              </a:rPr>
              <a:t>元，均以银行存款付讫。分录为：</a:t>
            </a:r>
            <a:endParaRPr lang="en-US" altLang="zh-CN" dirty="0">
              <a:latin typeface="FangSong" panose="02010609060101010101" pitchFamily="49" charset="-122"/>
              <a:ea typeface="FangSong" panose="02010609060101010101" pitchFamily="49" charset="-122"/>
            </a:endParaRPr>
          </a:p>
          <a:p>
            <a:r>
              <a:rPr lang="zh-CN" altLang="en-US" dirty="0">
                <a:latin typeface="FangSong" panose="02010609060101010101" pitchFamily="49" charset="-122"/>
                <a:ea typeface="FangSong" panose="02010609060101010101" pitchFamily="49" charset="-122"/>
              </a:rPr>
              <a:t>借：和解费用</a:t>
            </a:r>
            <a:r>
              <a:rPr lang="en-US" altLang="zh-CN" dirty="0">
                <a:latin typeface="FangSong" panose="02010609060101010101" pitchFamily="49" charset="-122"/>
                <a:ea typeface="FangSong" panose="02010609060101010101" pitchFamily="49" charset="-122"/>
              </a:rPr>
              <a:t>——</a:t>
            </a:r>
            <a:r>
              <a:rPr lang="zh-CN" altLang="en-US" dirty="0">
                <a:latin typeface="FangSong" panose="02010609060101010101" pitchFamily="49" charset="-122"/>
                <a:ea typeface="FangSong" panose="02010609060101010101" pitchFamily="49" charset="-122"/>
              </a:rPr>
              <a:t>律师费                                    </a:t>
            </a:r>
            <a:r>
              <a:rPr lang="en-US" altLang="zh-CN" dirty="0">
                <a:latin typeface="FangSong" panose="02010609060101010101" pitchFamily="49" charset="-122"/>
                <a:ea typeface="FangSong" panose="02010609060101010101" pitchFamily="49" charset="-122"/>
              </a:rPr>
              <a:t>10 000</a:t>
            </a:r>
          </a:p>
          <a:p>
            <a:r>
              <a:rPr lang="en-US" altLang="zh-CN" sz="1800" dirty="0">
                <a:latin typeface="FangSong" panose="02010609060101010101" pitchFamily="49" charset="-122"/>
                <a:ea typeface="FangSong" panose="02010609060101010101" pitchFamily="49" charset="-122"/>
              </a:rPr>
              <a:t>    </a:t>
            </a:r>
            <a:r>
              <a:rPr lang="zh-CN" altLang="en-US" dirty="0">
                <a:latin typeface="FangSong" panose="02010609060101010101" pitchFamily="49" charset="-122"/>
                <a:ea typeface="FangSong" panose="02010609060101010101" pitchFamily="49" charset="-122"/>
              </a:rPr>
              <a:t>和解费用</a:t>
            </a:r>
            <a:r>
              <a:rPr lang="en-US" altLang="zh-CN" dirty="0">
                <a:latin typeface="FangSong" panose="02010609060101010101" pitchFamily="49" charset="-122"/>
                <a:ea typeface="FangSong" panose="02010609060101010101" pitchFamily="49" charset="-122"/>
              </a:rPr>
              <a:t>——</a:t>
            </a:r>
            <a:r>
              <a:rPr lang="zh-CN" altLang="en-US" dirty="0">
                <a:latin typeface="FangSong" panose="02010609060101010101" pitchFamily="49" charset="-122"/>
                <a:ea typeface="FangSong" panose="02010609060101010101" pitchFamily="49" charset="-122"/>
              </a:rPr>
              <a:t>企业诊断费                                 </a:t>
            </a:r>
            <a:r>
              <a:rPr lang="en-US" altLang="zh-CN" dirty="0">
                <a:latin typeface="FangSong" panose="02010609060101010101" pitchFamily="49" charset="-122"/>
                <a:ea typeface="FangSong" panose="02010609060101010101" pitchFamily="49" charset="-122"/>
              </a:rPr>
              <a:t>6 000</a:t>
            </a:r>
          </a:p>
          <a:p>
            <a:r>
              <a:rPr lang="zh-CN" altLang="en-US" dirty="0">
                <a:latin typeface="FangSong" panose="02010609060101010101" pitchFamily="49" charset="-122"/>
                <a:ea typeface="FangSong" panose="02010609060101010101" pitchFamily="49" charset="-122"/>
              </a:rPr>
              <a:t>    和解费用</a:t>
            </a:r>
            <a:r>
              <a:rPr lang="en-US" altLang="zh-CN" dirty="0">
                <a:latin typeface="FangSong" panose="02010609060101010101" pitchFamily="49" charset="-122"/>
                <a:ea typeface="FangSong" panose="02010609060101010101" pitchFamily="49" charset="-122"/>
              </a:rPr>
              <a:t>——</a:t>
            </a:r>
            <a:r>
              <a:rPr lang="zh-CN" altLang="en-US" dirty="0">
                <a:latin typeface="FangSong" panose="02010609060101010101" pitchFamily="49" charset="-122"/>
                <a:ea typeface="FangSong" panose="02010609060101010101" pitchFamily="49" charset="-122"/>
              </a:rPr>
              <a:t>和解会议费                                 </a:t>
            </a:r>
            <a:r>
              <a:rPr lang="en-US" altLang="zh-CN" dirty="0">
                <a:latin typeface="FangSong" panose="02010609060101010101" pitchFamily="49" charset="-122"/>
                <a:ea typeface="FangSong" panose="02010609060101010101" pitchFamily="49" charset="-122"/>
              </a:rPr>
              <a:t>5 000</a:t>
            </a:r>
          </a:p>
          <a:p>
            <a:r>
              <a:rPr lang="zh-CN" altLang="en-US" dirty="0">
                <a:latin typeface="FangSong" panose="02010609060101010101" pitchFamily="49" charset="-122"/>
                <a:ea typeface="FangSong" panose="02010609060101010101" pitchFamily="49" charset="-122"/>
              </a:rPr>
              <a:t>    和解费用</a:t>
            </a:r>
            <a:r>
              <a:rPr lang="en-US" altLang="zh-CN" dirty="0">
                <a:latin typeface="FangSong" panose="02010609060101010101" pitchFamily="49" charset="-122"/>
                <a:ea typeface="FangSong" panose="02010609060101010101" pitchFamily="49" charset="-122"/>
              </a:rPr>
              <a:t>——</a:t>
            </a:r>
            <a:r>
              <a:rPr lang="zh-CN" altLang="en-US" dirty="0">
                <a:latin typeface="FangSong" panose="02010609060101010101" pitchFamily="49" charset="-122"/>
                <a:ea typeface="FangSong" panose="02010609060101010101" pitchFamily="49" charset="-122"/>
              </a:rPr>
              <a:t>和解申请费                                 </a:t>
            </a:r>
            <a:r>
              <a:rPr lang="en-US" altLang="zh-CN" dirty="0">
                <a:latin typeface="FangSong" panose="02010609060101010101" pitchFamily="49" charset="-122"/>
                <a:ea typeface="FangSong" panose="02010609060101010101" pitchFamily="49" charset="-122"/>
              </a:rPr>
              <a:t>2 000</a:t>
            </a:r>
          </a:p>
          <a:p>
            <a:r>
              <a:rPr lang="en-US" altLang="zh-CN" dirty="0">
                <a:latin typeface="FangSong" panose="02010609060101010101" pitchFamily="49" charset="-122"/>
                <a:ea typeface="FangSong" panose="02010609060101010101" pitchFamily="49" charset="-122"/>
              </a:rPr>
              <a:t>    </a:t>
            </a:r>
            <a:r>
              <a:rPr lang="zh-CN" altLang="en-US" dirty="0">
                <a:latin typeface="FangSong" panose="02010609060101010101" pitchFamily="49" charset="-122"/>
                <a:ea typeface="FangSong" panose="02010609060101010101" pitchFamily="49" charset="-122"/>
              </a:rPr>
              <a:t>贷：银行存款                                                 </a:t>
            </a:r>
            <a:r>
              <a:rPr lang="en-US" altLang="zh-CN" dirty="0">
                <a:latin typeface="FangSong" panose="02010609060101010101" pitchFamily="49" charset="-122"/>
                <a:ea typeface="FangSong" panose="02010609060101010101" pitchFamily="49" charset="-122"/>
              </a:rPr>
              <a:t>23 000</a:t>
            </a:r>
          </a:p>
          <a:p>
            <a:endParaRPr lang="en-US" altLang="zh-CN" dirty="0">
              <a:latin typeface="FangSong" panose="02010609060101010101" pitchFamily="49" charset="-122"/>
              <a:ea typeface="FangSong" panose="02010609060101010101" pitchFamily="49" charset="-122"/>
            </a:endParaRPr>
          </a:p>
          <a:p>
            <a:endParaRPr lang="en-US" altLang="zh-CN" dirty="0">
              <a:latin typeface="FangSong" panose="02010609060101010101" pitchFamily="49" charset="-122"/>
              <a:ea typeface="FangSong" panose="02010609060101010101" pitchFamily="49" charset="-122"/>
            </a:endParaRPr>
          </a:p>
        </p:txBody>
      </p:sp>
    </p:spTree>
    <p:extLst>
      <p:ext uri="{BB962C8B-B14F-4D97-AF65-F5344CB8AC3E}">
        <p14:creationId xmlns:p14="http://schemas.microsoft.com/office/powerpoint/2010/main" val="4048778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87C66-5D07-8A40-A228-7ED5CB2BD832}"/>
              </a:ext>
            </a:extLst>
          </p:cNvPr>
          <p:cNvSpPr>
            <a:spLocks noGrp="1"/>
          </p:cNvSpPr>
          <p:nvPr>
            <p:ph type="title"/>
          </p:nvPr>
        </p:nvSpPr>
        <p:spPr>
          <a:xfrm>
            <a:off x="1451579" y="728869"/>
            <a:ext cx="9603275" cy="1124885"/>
          </a:xfrm>
        </p:spPr>
        <p:txBody>
          <a:bodyPr>
            <a:normAutofit/>
          </a:bodyPr>
          <a:lstStyle/>
          <a:p>
            <a:br>
              <a:rPr lang="en-GB" altLang="zh-CN" dirty="0"/>
            </a:br>
            <a:r>
              <a:rPr lang="zh-CN" altLang="en-US" b="1" dirty="0">
                <a:latin typeface="FangSong" panose="02010609060101010101" pitchFamily="49" charset="-122"/>
                <a:ea typeface="FangSong" panose="02010609060101010101" pitchFamily="49" charset="-122"/>
              </a:rPr>
              <a:t>企业破产审计范围（破产法第</a:t>
            </a:r>
            <a:r>
              <a:rPr lang="en-US" altLang="zh-CN" b="1" dirty="0">
                <a:latin typeface="FangSong" panose="02010609060101010101" pitchFamily="49" charset="-122"/>
                <a:ea typeface="FangSong" panose="02010609060101010101" pitchFamily="49" charset="-122"/>
              </a:rPr>
              <a:t>25</a:t>
            </a:r>
            <a:r>
              <a:rPr lang="zh-CN" altLang="en-US" b="1" dirty="0">
                <a:latin typeface="FangSong" panose="02010609060101010101" pitchFamily="49" charset="-122"/>
                <a:ea typeface="FangSong" panose="02010609060101010101" pitchFamily="49" charset="-122"/>
              </a:rPr>
              <a:t>条第</a:t>
            </a:r>
            <a:r>
              <a:rPr lang="en-US" altLang="zh-CN" b="1" dirty="0">
                <a:latin typeface="FangSong" panose="02010609060101010101" pitchFamily="49" charset="-122"/>
                <a:ea typeface="FangSong" panose="02010609060101010101" pitchFamily="49" charset="-122"/>
              </a:rPr>
              <a:t>2</a:t>
            </a:r>
            <a:r>
              <a:rPr lang="zh-CN" altLang="en-US" b="1" dirty="0">
                <a:latin typeface="FangSong" panose="02010609060101010101" pitchFamily="49" charset="-122"/>
                <a:ea typeface="FangSong" panose="02010609060101010101" pitchFamily="49" charset="-122"/>
              </a:rPr>
              <a:t>项）</a:t>
            </a:r>
            <a:endParaRPr lang="en-US" b="1" dirty="0">
              <a:latin typeface="FangSong" panose="02010609060101010101" pitchFamily="49" charset="-122"/>
              <a:ea typeface="FangSong" panose="02010609060101010101" pitchFamily="49" charset="-122"/>
            </a:endParaRPr>
          </a:p>
        </p:txBody>
      </p:sp>
      <p:pic>
        <p:nvPicPr>
          <p:cNvPr id="4" name="Picture Placeholder 4">
            <a:extLst>
              <a:ext uri="{FF2B5EF4-FFF2-40B4-BE49-F238E27FC236}">
                <a16:creationId xmlns:a16="http://schemas.microsoft.com/office/drawing/2014/main" id="{63C84983-4AF7-4DA8-8F18-A317D0CDDD57}"/>
              </a:ext>
            </a:extLst>
          </p:cNvPr>
          <p:cNvPicPr>
            <a:picLocks noGrp="1" noChangeAspect="1"/>
          </p:cNvPicPr>
          <p:nvPr>
            <p:ph idx="1"/>
          </p:nvPr>
        </p:nvPicPr>
        <p:blipFill>
          <a:blip r:embed="rId2"/>
          <a:stretch>
            <a:fillRect/>
          </a:stretch>
        </p:blipFill>
        <p:spPr>
          <a:xfrm>
            <a:off x="3953404" y="2016125"/>
            <a:ext cx="4599517" cy="3449638"/>
          </a:xfrm>
        </p:spPr>
      </p:pic>
      <p:sp>
        <p:nvSpPr>
          <p:cNvPr id="5" name="矩形 4">
            <a:extLst>
              <a:ext uri="{FF2B5EF4-FFF2-40B4-BE49-F238E27FC236}">
                <a16:creationId xmlns:a16="http://schemas.microsoft.com/office/drawing/2014/main" id="{F3CB40F8-83EE-41AF-9F71-1EC1E2A4636B}"/>
              </a:ext>
            </a:extLst>
          </p:cNvPr>
          <p:cNvSpPr/>
          <p:nvPr/>
        </p:nvSpPr>
        <p:spPr>
          <a:xfrm>
            <a:off x="883932" y="1985294"/>
            <a:ext cx="6096000" cy="3895618"/>
          </a:xfrm>
          <a:prstGeom prst="rect">
            <a:avLst/>
          </a:prstGeom>
        </p:spPr>
        <p:txBody>
          <a:bodyPr>
            <a:spAutoFit/>
          </a:bodyPr>
          <a:lstStyle/>
          <a:p>
            <a:pPr marL="228600" indent="-228600" defTabSz="914400">
              <a:lnSpc>
                <a:spcPct val="120000"/>
              </a:lnSpc>
              <a:spcBef>
                <a:spcPts val="1000"/>
              </a:spcBef>
              <a:buClr>
                <a:schemeClr val="accent1"/>
              </a:buClr>
              <a:buSzPct val="100000"/>
              <a:buFont typeface="Arial" panose="020B0604020202020204" pitchFamily="34" charset="0"/>
              <a:buChar char="•"/>
            </a:pPr>
            <a:r>
              <a:rPr lang="zh-CN" altLang="en-US" sz="2000" dirty="0">
                <a:latin typeface="FangSong" panose="02010609060101010101" pitchFamily="49" charset="-122"/>
                <a:ea typeface="FangSong" panose="02010609060101010101" pitchFamily="49" charset="-122"/>
              </a:rPr>
              <a:t>财产状况报告：</a:t>
            </a:r>
            <a:endParaRPr lang="en-US" altLang="zh-CN" sz="2000" dirty="0">
              <a:latin typeface="FangSong" panose="02010609060101010101" pitchFamily="49" charset="-122"/>
              <a:ea typeface="FangSong" panose="02010609060101010101" pitchFamily="49" charset="-122"/>
            </a:endParaRPr>
          </a:p>
          <a:p>
            <a:pPr marL="685800" lvl="1" indent="-228600" defTabSz="914400">
              <a:lnSpc>
                <a:spcPct val="120000"/>
              </a:lnSpc>
              <a:spcBef>
                <a:spcPts val="1000"/>
              </a:spcBef>
              <a:buClr>
                <a:schemeClr val="accent1"/>
              </a:buClr>
              <a:buSzPct val="100000"/>
              <a:buFont typeface="Arial" panose="020B0604020202020204" pitchFamily="34" charset="0"/>
              <a:buChar char="•"/>
            </a:pPr>
            <a:r>
              <a:rPr lang="en-US" altLang="zh-CN" sz="2000" dirty="0">
                <a:latin typeface="FangSong" panose="02010609060101010101" pitchFamily="49" charset="-122"/>
                <a:ea typeface="FangSong" panose="02010609060101010101" pitchFamily="49" charset="-122"/>
              </a:rPr>
              <a:t>《</a:t>
            </a:r>
            <a:r>
              <a:rPr lang="zh-CN" altLang="en-US" sz="2000" dirty="0">
                <a:latin typeface="FangSong" panose="02010609060101010101" pitchFamily="49" charset="-122"/>
                <a:ea typeface="FangSong" panose="02010609060101010101" pitchFamily="49" charset="-122"/>
              </a:rPr>
              <a:t>管理人财产调查报告</a:t>
            </a:r>
            <a:r>
              <a:rPr lang="en-US" altLang="zh-CN" sz="2000" dirty="0">
                <a:latin typeface="FangSong" panose="02010609060101010101" pitchFamily="49" charset="-122"/>
                <a:ea typeface="FangSong" panose="02010609060101010101" pitchFamily="49" charset="-122"/>
              </a:rPr>
              <a:t>》</a:t>
            </a:r>
          </a:p>
          <a:p>
            <a:pPr marL="685800" lvl="1" indent="-228600" defTabSz="914400">
              <a:lnSpc>
                <a:spcPct val="120000"/>
              </a:lnSpc>
              <a:spcBef>
                <a:spcPts val="1000"/>
              </a:spcBef>
              <a:buClr>
                <a:schemeClr val="accent1"/>
              </a:buClr>
              <a:buSzPct val="100000"/>
              <a:buFont typeface="Arial" panose="020B0604020202020204" pitchFamily="34" charset="0"/>
              <a:buChar char="•"/>
            </a:pPr>
            <a:r>
              <a:rPr lang="en-US" altLang="zh-CN" sz="2000" dirty="0">
                <a:latin typeface="FangSong" panose="02010609060101010101" pitchFamily="49" charset="-122"/>
                <a:ea typeface="FangSong" panose="02010609060101010101" pitchFamily="49" charset="-122"/>
              </a:rPr>
              <a:t>1.《</a:t>
            </a:r>
            <a:r>
              <a:rPr lang="zh-CN" altLang="en-US" sz="2000" dirty="0">
                <a:latin typeface="FangSong" panose="02010609060101010101" pitchFamily="49" charset="-122"/>
                <a:ea typeface="FangSong" panose="02010609060101010101" pitchFamily="49" charset="-122"/>
              </a:rPr>
              <a:t>资产负债审计报告</a:t>
            </a:r>
            <a:r>
              <a:rPr lang="en-US" altLang="zh-CN" sz="2000" dirty="0">
                <a:latin typeface="FangSong" panose="02010609060101010101" pitchFamily="49" charset="-122"/>
                <a:ea typeface="FangSong" panose="02010609060101010101" pitchFamily="49" charset="-122"/>
              </a:rPr>
              <a:t>》</a:t>
            </a:r>
          </a:p>
          <a:p>
            <a:pPr marL="685800" lvl="1" indent="-228600" defTabSz="914400">
              <a:lnSpc>
                <a:spcPct val="120000"/>
              </a:lnSpc>
              <a:spcBef>
                <a:spcPts val="1000"/>
              </a:spcBef>
              <a:buClr>
                <a:schemeClr val="accent1"/>
              </a:buClr>
              <a:buSzPct val="100000"/>
              <a:buFont typeface="Arial" panose="020B0604020202020204" pitchFamily="34" charset="0"/>
              <a:buChar char="•"/>
            </a:pPr>
            <a:r>
              <a:rPr lang="en-US" altLang="zh-CN" sz="2000" dirty="0">
                <a:latin typeface="FangSong" panose="02010609060101010101" pitchFamily="49" charset="-122"/>
                <a:ea typeface="FangSong" panose="02010609060101010101" pitchFamily="49" charset="-122"/>
              </a:rPr>
              <a:t>2.《</a:t>
            </a:r>
            <a:r>
              <a:rPr lang="zh-CN" altLang="en-US" sz="2000" dirty="0">
                <a:latin typeface="FangSong" panose="02010609060101010101" pitchFamily="49" charset="-122"/>
                <a:ea typeface="FangSong" panose="02010609060101010101" pitchFamily="49" charset="-122"/>
              </a:rPr>
              <a:t>财务混同专项报告</a:t>
            </a:r>
            <a:r>
              <a:rPr lang="en-US" altLang="zh-CN" sz="2000" dirty="0">
                <a:latin typeface="FangSong" panose="02010609060101010101" pitchFamily="49" charset="-122"/>
                <a:ea typeface="FangSong" panose="02010609060101010101" pitchFamily="49" charset="-122"/>
              </a:rPr>
              <a:t>》</a:t>
            </a:r>
          </a:p>
          <a:p>
            <a:pPr marL="685800" lvl="1" indent="-228600" defTabSz="914400">
              <a:lnSpc>
                <a:spcPct val="120000"/>
              </a:lnSpc>
              <a:spcBef>
                <a:spcPts val="1000"/>
              </a:spcBef>
              <a:buClr>
                <a:schemeClr val="accent1"/>
              </a:buClr>
              <a:buSzPct val="100000"/>
              <a:buFont typeface="Arial" panose="020B0604020202020204" pitchFamily="34" charset="0"/>
              <a:buChar char="•"/>
            </a:pPr>
            <a:r>
              <a:rPr lang="en-US" altLang="zh-CN" sz="2000" dirty="0">
                <a:latin typeface="FangSong" panose="02010609060101010101" pitchFamily="49" charset="-122"/>
                <a:ea typeface="FangSong" panose="02010609060101010101" pitchFamily="49" charset="-122"/>
              </a:rPr>
              <a:t>3.《</a:t>
            </a:r>
            <a:r>
              <a:rPr lang="zh-CN" altLang="en-US" sz="2000" dirty="0">
                <a:latin typeface="FangSong" panose="02010609060101010101" pitchFamily="49" charset="-122"/>
                <a:ea typeface="FangSong" panose="02010609060101010101" pitchFamily="49" charset="-122"/>
              </a:rPr>
              <a:t>破产原因分析报告</a:t>
            </a:r>
            <a:r>
              <a:rPr lang="en-US" altLang="zh-CN" sz="2000" dirty="0">
                <a:latin typeface="FangSong" panose="02010609060101010101" pitchFamily="49" charset="-122"/>
                <a:ea typeface="FangSong" panose="02010609060101010101" pitchFamily="49" charset="-122"/>
              </a:rPr>
              <a:t>》</a:t>
            </a:r>
          </a:p>
          <a:p>
            <a:pPr marL="685800" lvl="1" indent="-228600" defTabSz="914400">
              <a:lnSpc>
                <a:spcPct val="120000"/>
              </a:lnSpc>
              <a:spcBef>
                <a:spcPts val="1000"/>
              </a:spcBef>
              <a:buClr>
                <a:schemeClr val="accent1"/>
              </a:buClr>
              <a:buSzPct val="100000"/>
              <a:buFont typeface="Arial" panose="020B0604020202020204" pitchFamily="34" charset="0"/>
              <a:buChar char="•"/>
            </a:pPr>
            <a:r>
              <a:rPr lang="en-US" altLang="zh-CN" sz="2000" dirty="0">
                <a:latin typeface="FangSong" panose="02010609060101010101" pitchFamily="49" charset="-122"/>
                <a:ea typeface="FangSong" panose="02010609060101010101" pitchFamily="49" charset="-122"/>
              </a:rPr>
              <a:t>4.《</a:t>
            </a:r>
            <a:r>
              <a:rPr lang="zh-CN" altLang="en-US" sz="2000" dirty="0">
                <a:latin typeface="FangSong" panose="02010609060101010101" pitchFamily="49" charset="-122"/>
                <a:ea typeface="FangSong" panose="02010609060101010101" pitchFamily="49" charset="-122"/>
              </a:rPr>
              <a:t>营运价值分析报告</a:t>
            </a:r>
            <a:r>
              <a:rPr lang="en-US" altLang="zh-CN" sz="2000" dirty="0">
                <a:latin typeface="FangSong" panose="02010609060101010101" pitchFamily="49" charset="-122"/>
                <a:ea typeface="FangSong" panose="02010609060101010101" pitchFamily="49" charset="-122"/>
              </a:rPr>
              <a:t>》</a:t>
            </a:r>
          </a:p>
          <a:p>
            <a:pPr marL="685800" lvl="1" indent="-228600" defTabSz="914400">
              <a:lnSpc>
                <a:spcPct val="120000"/>
              </a:lnSpc>
              <a:spcBef>
                <a:spcPts val="1000"/>
              </a:spcBef>
              <a:buClr>
                <a:schemeClr val="accent1"/>
              </a:buClr>
              <a:buSzPct val="100000"/>
              <a:buFont typeface="Arial" panose="020B0604020202020204" pitchFamily="34" charset="0"/>
              <a:buChar char="•"/>
            </a:pPr>
            <a:r>
              <a:rPr lang="en-US" altLang="zh-CN" sz="2000" dirty="0">
                <a:latin typeface="FangSong" panose="02010609060101010101" pitchFamily="49" charset="-122"/>
                <a:ea typeface="FangSong" panose="02010609060101010101" pitchFamily="49" charset="-122"/>
              </a:rPr>
              <a:t>5.《</a:t>
            </a:r>
            <a:r>
              <a:rPr lang="zh-CN" altLang="en-US" sz="2000" dirty="0">
                <a:latin typeface="FangSong" panose="02010609060101010101" pitchFamily="49" charset="-122"/>
                <a:ea typeface="FangSong" panose="02010609060101010101" pitchFamily="49" charset="-122"/>
              </a:rPr>
              <a:t>偿债能力分析报告</a:t>
            </a:r>
            <a:r>
              <a:rPr lang="en-US" altLang="zh-CN" sz="2000" dirty="0">
                <a:latin typeface="FangSong" panose="02010609060101010101" pitchFamily="49" charset="-122"/>
                <a:ea typeface="FangSong" panose="02010609060101010101" pitchFamily="49" charset="-122"/>
              </a:rPr>
              <a:t>》</a:t>
            </a:r>
          </a:p>
          <a:p>
            <a:pPr marL="685800" lvl="1" indent="-228600" defTabSz="914400">
              <a:lnSpc>
                <a:spcPct val="120000"/>
              </a:lnSpc>
              <a:spcBef>
                <a:spcPts val="1000"/>
              </a:spcBef>
              <a:buClr>
                <a:schemeClr val="accent1"/>
              </a:buClr>
              <a:buSzPct val="100000"/>
              <a:buFont typeface="Arial" panose="020B0604020202020204" pitchFamily="34" charset="0"/>
              <a:buChar char="•"/>
            </a:pPr>
            <a:r>
              <a:rPr lang="en-US" altLang="zh-CN" sz="2000" dirty="0">
                <a:latin typeface="FangSong" panose="02010609060101010101" pitchFamily="49" charset="-122"/>
                <a:ea typeface="FangSong" panose="02010609060101010101" pitchFamily="49" charset="-122"/>
              </a:rPr>
              <a:t>6.《</a:t>
            </a:r>
            <a:r>
              <a:rPr lang="zh-CN" altLang="en-US" sz="2000" dirty="0">
                <a:latin typeface="FangSong" panose="02010609060101010101" pitchFamily="49" charset="-122"/>
                <a:ea typeface="FangSong" panose="02010609060101010101" pitchFamily="49" charset="-122"/>
              </a:rPr>
              <a:t>其他专项报告</a:t>
            </a:r>
            <a:r>
              <a:rPr lang="en-US" altLang="zh-CN" sz="2000" dirty="0">
                <a:latin typeface="FangSong" panose="02010609060101010101" pitchFamily="49" charset="-122"/>
                <a:ea typeface="FangSong" panose="02010609060101010101" pitchFamily="49" charset="-122"/>
              </a:rPr>
              <a:t>》</a:t>
            </a:r>
            <a:endParaRPr lang="zh-CN" altLang="en-US" sz="2000" dirty="0">
              <a:latin typeface="FangSong" panose="02010609060101010101" pitchFamily="49" charset="-122"/>
              <a:ea typeface="FangSong" panose="02010609060101010101" pitchFamily="49" charset="-122"/>
            </a:endParaRPr>
          </a:p>
        </p:txBody>
      </p:sp>
      <p:sp>
        <p:nvSpPr>
          <p:cNvPr id="6" name="文本框 5">
            <a:extLst>
              <a:ext uri="{FF2B5EF4-FFF2-40B4-BE49-F238E27FC236}">
                <a16:creationId xmlns:a16="http://schemas.microsoft.com/office/drawing/2014/main" id="{FE15E488-88BF-479B-9B53-86ACE9B9CA4E}"/>
              </a:ext>
            </a:extLst>
          </p:cNvPr>
          <p:cNvSpPr txBox="1"/>
          <p:nvPr/>
        </p:nvSpPr>
        <p:spPr>
          <a:xfrm>
            <a:off x="10709463" y="144094"/>
            <a:ext cx="1575303" cy="584775"/>
          </a:xfrm>
          <a:prstGeom prst="rect">
            <a:avLst/>
          </a:prstGeom>
          <a:noFill/>
        </p:spPr>
        <p:txBody>
          <a:bodyPr wrap="square" rtlCol="0">
            <a:spAutoFit/>
          </a:bodyPr>
          <a:lstStyle/>
          <a:p>
            <a:r>
              <a:rPr lang="zh-CN" altLang="en-US" sz="3200" b="1" cap="all" dirty="0">
                <a:latin typeface="FangSong" panose="02010609060101010101" pitchFamily="49" charset="-122"/>
                <a:ea typeface="FangSong" panose="02010609060101010101" pitchFamily="49" charset="-122"/>
                <a:cs typeface="+mj-cs"/>
              </a:rPr>
              <a:t>破产</a:t>
            </a:r>
          </a:p>
        </p:txBody>
      </p:sp>
    </p:spTree>
    <p:extLst>
      <p:ext uri="{BB962C8B-B14F-4D97-AF65-F5344CB8AC3E}">
        <p14:creationId xmlns:p14="http://schemas.microsoft.com/office/powerpoint/2010/main" val="13366608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87C66-5D07-8A40-A228-7ED5CB2BD832}"/>
              </a:ext>
            </a:extLst>
          </p:cNvPr>
          <p:cNvSpPr>
            <a:spLocks noGrp="1"/>
          </p:cNvSpPr>
          <p:nvPr>
            <p:ph type="title"/>
          </p:nvPr>
        </p:nvSpPr>
        <p:spPr>
          <a:xfrm>
            <a:off x="1451579" y="579232"/>
            <a:ext cx="9603275" cy="1049235"/>
          </a:xfrm>
        </p:spPr>
        <p:txBody>
          <a:bodyPr>
            <a:normAutofit/>
          </a:bodyPr>
          <a:lstStyle/>
          <a:p>
            <a:br>
              <a:rPr lang="en-GB" altLang="zh-CN" dirty="0"/>
            </a:br>
            <a:r>
              <a:rPr lang="zh-CN" altLang="en-US" b="1" dirty="0">
                <a:latin typeface="FangSong" panose="02010609060101010101" pitchFamily="49" charset="-122"/>
                <a:ea typeface="FangSong" panose="02010609060101010101" pitchFamily="49" charset="-122"/>
              </a:rPr>
              <a:t>破产和解会计处理实例</a:t>
            </a:r>
            <a:endParaRPr lang="en-US" b="1" dirty="0">
              <a:latin typeface="FangSong" panose="02010609060101010101" pitchFamily="49" charset="-122"/>
              <a:ea typeface="FangSong" panose="02010609060101010101" pitchFamily="49" charset="-122"/>
            </a:endParaRPr>
          </a:p>
        </p:txBody>
      </p:sp>
      <p:sp>
        <p:nvSpPr>
          <p:cNvPr id="3" name="Content Placeholder 2">
            <a:extLst>
              <a:ext uri="{FF2B5EF4-FFF2-40B4-BE49-F238E27FC236}">
                <a16:creationId xmlns:a16="http://schemas.microsoft.com/office/drawing/2014/main" id="{3B76B5D9-48AC-F84C-9DFE-818E2DEE9C36}"/>
              </a:ext>
            </a:extLst>
          </p:cNvPr>
          <p:cNvSpPr>
            <a:spLocks noGrp="1"/>
          </p:cNvSpPr>
          <p:nvPr>
            <p:ph idx="1"/>
          </p:nvPr>
        </p:nvSpPr>
        <p:spPr>
          <a:xfrm>
            <a:off x="1451579" y="2080592"/>
            <a:ext cx="10144073" cy="4028660"/>
          </a:xfrm>
        </p:spPr>
        <p:txBody>
          <a:bodyPr>
            <a:normAutofit/>
          </a:bodyPr>
          <a:lstStyle/>
          <a:p>
            <a:r>
              <a:rPr lang="zh-CN" altLang="en-US" dirty="0">
                <a:latin typeface="FangSong" panose="02010609060101010101" pitchFamily="49" charset="-122"/>
                <a:ea typeface="FangSong" panose="02010609060101010101" pitchFamily="49" charset="-122"/>
              </a:rPr>
              <a:t>债权人会议通过本企业提出的和解协议草案并得到人民法院的和解裁定，</a:t>
            </a:r>
            <a:r>
              <a:rPr lang="en-US" altLang="zh-CN" dirty="0">
                <a:latin typeface="FangSong" panose="02010609060101010101" pitchFamily="49" charset="-122"/>
                <a:ea typeface="FangSong" panose="02010609060101010101" pitchFamily="49" charset="-122"/>
              </a:rPr>
              <a:t>A</a:t>
            </a:r>
            <a:r>
              <a:rPr lang="zh-CN" altLang="en-US" dirty="0">
                <a:latin typeface="FangSong" panose="02010609060101010101" pitchFamily="49" charset="-122"/>
                <a:ea typeface="FangSong" panose="02010609060101010101" pitchFamily="49" charset="-122"/>
              </a:rPr>
              <a:t>银行同意免付贷款本息</a:t>
            </a:r>
            <a:r>
              <a:rPr lang="en-US" altLang="zh-CN" dirty="0">
                <a:latin typeface="FangSong" panose="02010609060101010101" pitchFamily="49" charset="-122"/>
                <a:ea typeface="FangSong" panose="02010609060101010101" pitchFamily="49" charset="-122"/>
              </a:rPr>
              <a:t>700 000</a:t>
            </a:r>
            <a:r>
              <a:rPr lang="zh-CN" altLang="en-US" dirty="0">
                <a:latin typeface="FangSong" panose="02010609060101010101" pitchFamily="49" charset="-122"/>
                <a:ea typeface="FangSong" panose="02010609060101010101" pitchFamily="49" charset="-122"/>
              </a:rPr>
              <a:t>元，</a:t>
            </a:r>
            <a:r>
              <a:rPr lang="en-US" altLang="zh-CN" dirty="0">
                <a:latin typeface="FangSong" panose="02010609060101010101" pitchFamily="49" charset="-122"/>
                <a:ea typeface="FangSong" panose="02010609060101010101" pitchFamily="49" charset="-122"/>
              </a:rPr>
              <a:t>B</a:t>
            </a:r>
            <a:r>
              <a:rPr lang="zh-CN" altLang="en-US" dirty="0">
                <a:latin typeface="FangSong" panose="02010609060101010101" pitchFamily="49" charset="-122"/>
                <a:ea typeface="FangSong" panose="02010609060101010101" pitchFamily="49" charset="-122"/>
              </a:rPr>
              <a:t>银行同意免付贷款本息</a:t>
            </a:r>
            <a:r>
              <a:rPr lang="en-US" altLang="zh-CN" dirty="0">
                <a:latin typeface="FangSong" panose="02010609060101010101" pitchFamily="49" charset="-122"/>
                <a:ea typeface="FangSong" panose="02010609060101010101" pitchFamily="49" charset="-122"/>
              </a:rPr>
              <a:t>200 000</a:t>
            </a:r>
            <a:r>
              <a:rPr lang="zh-CN" altLang="en-US" dirty="0">
                <a:latin typeface="FangSong" panose="02010609060101010101" pitchFamily="49" charset="-122"/>
                <a:ea typeface="FangSong" panose="02010609060101010101" pitchFamily="49" charset="-122"/>
              </a:rPr>
              <a:t>元，免交营业税</a:t>
            </a:r>
            <a:r>
              <a:rPr lang="en-US" altLang="zh-CN" dirty="0">
                <a:latin typeface="FangSong" panose="02010609060101010101" pitchFamily="49" charset="-122"/>
                <a:ea typeface="FangSong" panose="02010609060101010101" pitchFamily="49" charset="-122"/>
              </a:rPr>
              <a:t>150 000</a:t>
            </a:r>
            <a:r>
              <a:rPr lang="zh-CN" altLang="en-US" dirty="0">
                <a:latin typeface="FangSong" panose="02010609060101010101" pitchFamily="49" charset="-122"/>
                <a:ea typeface="FangSong" panose="02010609060101010101" pitchFamily="49" charset="-122"/>
              </a:rPr>
              <a:t>元。分录为：</a:t>
            </a:r>
            <a:endParaRPr lang="en-US" altLang="zh-CN" dirty="0">
              <a:latin typeface="FangSong" panose="02010609060101010101" pitchFamily="49" charset="-122"/>
              <a:ea typeface="FangSong" panose="02010609060101010101" pitchFamily="49" charset="-122"/>
            </a:endParaRPr>
          </a:p>
          <a:p>
            <a:r>
              <a:rPr lang="zh-CN" altLang="en-US" dirty="0">
                <a:latin typeface="FangSong" panose="02010609060101010101" pitchFamily="49" charset="-122"/>
                <a:ea typeface="FangSong" panose="02010609060101010101" pitchFamily="49" charset="-122"/>
              </a:rPr>
              <a:t>借：长期借款</a:t>
            </a:r>
            <a:r>
              <a:rPr lang="en-US" altLang="zh-CN" dirty="0">
                <a:latin typeface="FangSong" panose="02010609060101010101" pitchFamily="49" charset="-122"/>
                <a:ea typeface="FangSong" panose="02010609060101010101" pitchFamily="49" charset="-122"/>
              </a:rPr>
              <a:t>——A</a:t>
            </a:r>
            <a:r>
              <a:rPr lang="zh-CN" altLang="en-US" dirty="0">
                <a:latin typeface="FangSong" panose="02010609060101010101" pitchFamily="49" charset="-122"/>
                <a:ea typeface="FangSong" panose="02010609060101010101" pitchFamily="49" charset="-122"/>
              </a:rPr>
              <a:t>银行                                    </a:t>
            </a:r>
            <a:r>
              <a:rPr lang="en-US" altLang="zh-CN" dirty="0">
                <a:latin typeface="FangSong" panose="02010609060101010101" pitchFamily="49" charset="-122"/>
                <a:ea typeface="FangSong" panose="02010609060101010101" pitchFamily="49" charset="-122"/>
              </a:rPr>
              <a:t>700 000</a:t>
            </a:r>
          </a:p>
          <a:p>
            <a:r>
              <a:rPr lang="zh-CN" altLang="en-US" dirty="0">
                <a:latin typeface="FangSong" panose="02010609060101010101" pitchFamily="49" charset="-122"/>
                <a:ea typeface="FangSong" panose="02010609060101010101" pitchFamily="49" charset="-122"/>
              </a:rPr>
              <a:t>    短期借款</a:t>
            </a:r>
            <a:r>
              <a:rPr lang="en-US" altLang="zh-CN" dirty="0">
                <a:latin typeface="FangSong" panose="02010609060101010101" pitchFamily="49" charset="-122"/>
                <a:ea typeface="FangSong" panose="02010609060101010101" pitchFamily="49" charset="-122"/>
              </a:rPr>
              <a:t>——B</a:t>
            </a:r>
            <a:r>
              <a:rPr lang="zh-CN" altLang="en-US" dirty="0">
                <a:latin typeface="FangSong" panose="02010609060101010101" pitchFamily="49" charset="-122"/>
                <a:ea typeface="FangSong" panose="02010609060101010101" pitchFamily="49" charset="-122"/>
              </a:rPr>
              <a:t>银行                                    </a:t>
            </a:r>
            <a:r>
              <a:rPr lang="en-US" altLang="zh-CN" dirty="0">
                <a:latin typeface="FangSong" panose="02010609060101010101" pitchFamily="49" charset="-122"/>
                <a:ea typeface="FangSong" panose="02010609060101010101" pitchFamily="49" charset="-122"/>
              </a:rPr>
              <a:t>200 000</a:t>
            </a:r>
          </a:p>
          <a:p>
            <a:r>
              <a:rPr lang="zh-CN" altLang="en-US" dirty="0">
                <a:latin typeface="FangSong" panose="02010609060101010101" pitchFamily="49" charset="-122"/>
                <a:ea typeface="FangSong" panose="02010609060101010101" pitchFamily="49" charset="-122"/>
              </a:rPr>
              <a:t>贷：债务折让                                             </a:t>
            </a:r>
            <a:r>
              <a:rPr lang="en-US" altLang="zh-CN" dirty="0">
                <a:latin typeface="FangSong" panose="02010609060101010101" pitchFamily="49" charset="-122"/>
                <a:ea typeface="FangSong" panose="02010609060101010101" pitchFamily="49" charset="-122"/>
              </a:rPr>
              <a:t>900 000</a:t>
            </a:r>
          </a:p>
          <a:p>
            <a:endParaRPr lang="en-US" altLang="zh-CN" dirty="0">
              <a:latin typeface="FangSong" panose="02010609060101010101" pitchFamily="49" charset="-122"/>
              <a:ea typeface="FangSong" panose="02010609060101010101" pitchFamily="49" charset="-122"/>
            </a:endParaRPr>
          </a:p>
          <a:p>
            <a:endParaRPr lang="en-US" altLang="zh-CN" dirty="0">
              <a:latin typeface="FangSong" panose="02010609060101010101" pitchFamily="49" charset="-122"/>
              <a:ea typeface="FangSong" panose="02010609060101010101" pitchFamily="49" charset="-122"/>
            </a:endParaRPr>
          </a:p>
        </p:txBody>
      </p:sp>
    </p:spTree>
    <p:extLst>
      <p:ext uri="{BB962C8B-B14F-4D97-AF65-F5344CB8AC3E}">
        <p14:creationId xmlns:p14="http://schemas.microsoft.com/office/powerpoint/2010/main" val="11811775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87C66-5D07-8A40-A228-7ED5CB2BD832}"/>
              </a:ext>
            </a:extLst>
          </p:cNvPr>
          <p:cNvSpPr>
            <a:spLocks noGrp="1"/>
          </p:cNvSpPr>
          <p:nvPr>
            <p:ph type="title"/>
          </p:nvPr>
        </p:nvSpPr>
        <p:spPr>
          <a:xfrm>
            <a:off x="1451579" y="579232"/>
            <a:ext cx="9603275" cy="1049235"/>
          </a:xfrm>
        </p:spPr>
        <p:txBody>
          <a:bodyPr>
            <a:normAutofit/>
          </a:bodyPr>
          <a:lstStyle/>
          <a:p>
            <a:br>
              <a:rPr lang="en-GB" altLang="zh-CN" dirty="0"/>
            </a:br>
            <a:r>
              <a:rPr lang="zh-CN" altLang="en-US" b="1" dirty="0">
                <a:latin typeface="FangSong" panose="02010609060101010101" pitchFamily="49" charset="-122"/>
                <a:ea typeface="FangSong" panose="02010609060101010101" pitchFamily="49" charset="-122"/>
              </a:rPr>
              <a:t>破产和解会计处理实例</a:t>
            </a:r>
            <a:endParaRPr lang="en-US" b="1" dirty="0">
              <a:latin typeface="FangSong" panose="02010609060101010101" pitchFamily="49" charset="-122"/>
              <a:ea typeface="FangSong" panose="02010609060101010101" pitchFamily="49" charset="-122"/>
            </a:endParaRPr>
          </a:p>
        </p:txBody>
      </p:sp>
      <p:sp>
        <p:nvSpPr>
          <p:cNvPr id="3" name="Content Placeholder 2">
            <a:extLst>
              <a:ext uri="{FF2B5EF4-FFF2-40B4-BE49-F238E27FC236}">
                <a16:creationId xmlns:a16="http://schemas.microsoft.com/office/drawing/2014/main" id="{3B76B5D9-48AC-F84C-9DFE-818E2DEE9C36}"/>
              </a:ext>
            </a:extLst>
          </p:cNvPr>
          <p:cNvSpPr>
            <a:spLocks noGrp="1"/>
          </p:cNvSpPr>
          <p:nvPr>
            <p:ph idx="1"/>
          </p:nvPr>
        </p:nvSpPr>
        <p:spPr>
          <a:xfrm>
            <a:off x="1451579" y="2080592"/>
            <a:ext cx="10144073" cy="4028660"/>
          </a:xfrm>
        </p:spPr>
        <p:txBody>
          <a:bodyPr>
            <a:normAutofit/>
          </a:bodyPr>
          <a:lstStyle/>
          <a:p>
            <a:r>
              <a:rPr lang="zh-CN" altLang="en-US" dirty="0">
                <a:latin typeface="FangSong" panose="02010609060101010101" pitchFamily="49" charset="-122"/>
                <a:ea typeface="FangSong" panose="02010609060101010101" pitchFamily="49" charset="-122"/>
              </a:rPr>
              <a:t>和解协议履行期间，按照和解协议规定，除偿付所欠职工工资外，其余无担保债务偿还</a:t>
            </a:r>
            <a:r>
              <a:rPr lang="en-US" altLang="zh-CN" dirty="0">
                <a:latin typeface="FangSong" panose="02010609060101010101" pitchFamily="49" charset="-122"/>
                <a:ea typeface="FangSong" panose="02010609060101010101" pitchFamily="49" charset="-122"/>
              </a:rPr>
              <a:t>20%</a:t>
            </a:r>
            <a:r>
              <a:rPr lang="zh-CN" altLang="en-US" dirty="0">
                <a:latin typeface="FangSong" panose="02010609060101010101" pitchFamily="49" charset="-122"/>
                <a:ea typeface="FangSong" panose="02010609060101010101" pitchFamily="49" charset="-122"/>
              </a:rPr>
              <a:t>。分录为：</a:t>
            </a:r>
            <a:endParaRPr lang="en-US" altLang="zh-CN" dirty="0">
              <a:latin typeface="FangSong" panose="02010609060101010101" pitchFamily="49" charset="-122"/>
              <a:ea typeface="FangSong" panose="02010609060101010101" pitchFamily="49" charset="-122"/>
            </a:endParaRPr>
          </a:p>
          <a:p>
            <a:r>
              <a:rPr lang="zh-CN" altLang="en-US" dirty="0">
                <a:latin typeface="FangSong" panose="02010609060101010101" pitchFamily="49" charset="-122"/>
                <a:ea typeface="FangSong" panose="02010609060101010101" pitchFamily="49" charset="-122"/>
              </a:rPr>
              <a:t>借：应付职工薪酬</a:t>
            </a:r>
            <a:r>
              <a:rPr lang="en-US" altLang="zh-CN" dirty="0">
                <a:latin typeface="FangSong" panose="02010609060101010101" pitchFamily="49" charset="-122"/>
                <a:ea typeface="FangSong" panose="02010609060101010101" pitchFamily="49" charset="-122"/>
              </a:rPr>
              <a:t>——</a:t>
            </a:r>
            <a:r>
              <a:rPr lang="zh-CN" altLang="en-US" dirty="0">
                <a:latin typeface="FangSong" panose="02010609060101010101" pitchFamily="49" charset="-122"/>
                <a:ea typeface="FangSong" panose="02010609060101010101" pitchFamily="49" charset="-122"/>
              </a:rPr>
              <a:t>李东                                    </a:t>
            </a:r>
            <a:r>
              <a:rPr lang="en-US" altLang="zh-CN" dirty="0">
                <a:latin typeface="FangSong" panose="02010609060101010101" pitchFamily="49" charset="-122"/>
                <a:ea typeface="FangSong" panose="02010609060101010101" pitchFamily="49" charset="-122"/>
              </a:rPr>
              <a:t>80 000</a:t>
            </a:r>
          </a:p>
          <a:p>
            <a:r>
              <a:rPr lang="zh-CN" altLang="en-US" dirty="0">
                <a:latin typeface="FangSong" panose="02010609060101010101" pitchFamily="49" charset="-122"/>
                <a:ea typeface="FangSong" panose="02010609060101010101" pitchFamily="49" charset="-122"/>
              </a:rPr>
              <a:t>    应付账款</a:t>
            </a:r>
            <a:r>
              <a:rPr lang="en-US" altLang="zh-CN" dirty="0">
                <a:latin typeface="FangSong" panose="02010609060101010101" pitchFamily="49" charset="-122"/>
                <a:ea typeface="FangSong" panose="02010609060101010101" pitchFamily="49" charset="-122"/>
              </a:rPr>
              <a:t>——</a:t>
            </a:r>
            <a:r>
              <a:rPr lang="zh-CN" altLang="en-US" dirty="0">
                <a:latin typeface="FangSong" panose="02010609060101010101" pitchFamily="49" charset="-122"/>
                <a:ea typeface="FangSong" panose="02010609060101010101" pitchFamily="49" charset="-122"/>
              </a:rPr>
              <a:t>甲企业（</a:t>
            </a:r>
            <a:r>
              <a:rPr lang="en-US" altLang="zh-CN" dirty="0">
                <a:latin typeface="FangSong" panose="02010609060101010101" pitchFamily="49" charset="-122"/>
                <a:ea typeface="FangSong" panose="02010609060101010101" pitchFamily="49" charset="-122"/>
              </a:rPr>
              <a:t>300 000×20%</a:t>
            </a:r>
            <a:r>
              <a:rPr lang="zh-CN" altLang="en-US" dirty="0">
                <a:latin typeface="FangSong" panose="02010609060101010101" pitchFamily="49" charset="-122"/>
                <a:ea typeface="FangSong" panose="02010609060101010101" pitchFamily="49" charset="-122"/>
              </a:rPr>
              <a:t>）                      </a:t>
            </a:r>
            <a:r>
              <a:rPr lang="en-US" altLang="zh-CN" dirty="0">
                <a:latin typeface="FangSong" panose="02010609060101010101" pitchFamily="49" charset="-122"/>
                <a:ea typeface="FangSong" panose="02010609060101010101" pitchFamily="49" charset="-122"/>
              </a:rPr>
              <a:t>60 000</a:t>
            </a:r>
          </a:p>
          <a:p>
            <a:r>
              <a:rPr lang="en-US" altLang="zh-CN" dirty="0">
                <a:latin typeface="FangSong" panose="02010609060101010101" pitchFamily="49" charset="-122"/>
                <a:ea typeface="FangSong" panose="02010609060101010101" pitchFamily="49" charset="-122"/>
              </a:rPr>
              <a:t>    </a:t>
            </a:r>
            <a:r>
              <a:rPr lang="zh-CN" altLang="en-US" dirty="0">
                <a:latin typeface="FangSong" panose="02010609060101010101" pitchFamily="49" charset="-122"/>
                <a:ea typeface="FangSong" panose="02010609060101010101" pitchFamily="49" charset="-122"/>
              </a:rPr>
              <a:t>应付票据</a:t>
            </a:r>
            <a:r>
              <a:rPr lang="en-US" altLang="zh-CN" dirty="0">
                <a:latin typeface="FangSong" panose="02010609060101010101" pitchFamily="49" charset="-122"/>
                <a:ea typeface="FangSong" panose="02010609060101010101" pitchFamily="49" charset="-122"/>
              </a:rPr>
              <a:t>——</a:t>
            </a:r>
            <a:r>
              <a:rPr lang="zh-CN" altLang="en-US" dirty="0">
                <a:latin typeface="FangSong" panose="02010609060101010101" pitchFamily="49" charset="-122"/>
                <a:ea typeface="FangSong" panose="02010609060101010101" pitchFamily="49" charset="-122"/>
              </a:rPr>
              <a:t>乙企业（</a:t>
            </a:r>
            <a:r>
              <a:rPr lang="en-US" altLang="zh-CN" dirty="0">
                <a:latin typeface="FangSong" panose="02010609060101010101" pitchFamily="49" charset="-122"/>
                <a:ea typeface="FangSong" panose="02010609060101010101" pitchFamily="49" charset="-122"/>
              </a:rPr>
              <a:t>500 000×20%</a:t>
            </a:r>
            <a:r>
              <a:rPr lang="zh-CN" altLang="en-US" dirty="0">
                <a:latin typeface="FangSong" panose="02010609060101010101" pitchFamily="49" charset="-122"/>
                <a:ea typeface="FangSong" panose="02010609060101010101" pitchFamily="49" charset="-122"/>
              </a:rPr>
              <a:t>）                      </a:t>
            </a:r>
            <a:r>
              <a:rPr lang="en-US" altLang="zh-CN" dirty="0">
                <a:latin typeface="FangSong" panose="02010609060101010101" pitchFamily="49" charset="-122"/>
                <a:ea typeface="FangSong" panose="02010609060101010101" pitchFamily="49" charset="-122"/>
              </a:rPr>
              <a:t>100 000</a:t>
            </a:r>
          </a:p>
          <a:p>
            <a:r>
              <a:rPr lang="en-US" altLang="zh-CN" dirty="0">
                <a:latin typeface="FangSong" panose="02010609060101010101" pitchFamily="49" charset="-122"/>
                <a:ea typeface="FangSong" panose="02010609060101010101" pitchFamily="49" charset="-122"/>
              </a:rPr>
              <a:t>    </a:t>
            </a:r>
            <a:r>
              <a:rPr lang="zh-CN" altLang="en-US" dirty="0">
                <a:latin typeface="FangSong" panose="02010609060101010101" pitchFamily="49" charset="-122"/>
                <a:ea typeface="FangSong" panose="02010609060101010101" pitchFamily="49" charset="-122"/>
              </a:rPr>
              <a:t>其他应付款</a:t>
            </a:r>
            <a:r>
              <a:rPr lang="en-US" altLang="zh-CN" dirty="0">
                <a:latin typeface="FangSong" panose="02010609060101010101" pitchFamily="49" charset="-122"/>
                <a:ea typeface="FangSong" panose="02010609060101010101" pitchFamily="49" charset="-122"/>
              </a:rPr>
              <a:t>——</a:t>
            </a:r>
            <a:r>
              <a:rPr lang="zh-CN" altLang="en-US" dirty="0">
                <a:latin typeface="FangSong" panose="02010609060101010101" pitchFamily="49" charset="-122"/>
                <a:ea typeface="FangSong" panose="02010609060101010101" pitchFamily="49" charset="-122"/>
              </a:rPr>
              <a:t>张明（</a:t>
            </a:r>
            <a:r>
              <a:rPr lang="en-US" altLang="zh-CN" dirty="0">
                <a:latin typeface="FangSong" panose="02010609060101010101" pitchFamily="49" charset="-122"/>
                <a:ea typeface="FangSong" panose="02010609060101010101" pitchFamily="49" charset="-122"/>
              </a:rPr>
              <a:t>60 000×20%</a:t>
            </a:r>
            <a:r>
              <a:rPr lang="zh-CN" altLang="en-US" dirty="0">
                <a:latin typeface="FangSong" panose="02010609060101010101" pitchFamily="49" charset="-122"/>
                <a:ea typeface="FangSong" panose="02010609060101010101" pitchFamily="49" charset="-122"/>
              </a:rPr>
              <a:t>）                       </a:t>
            </a:r>
            <a:r>
              <a:rPr lang="en-US" altLang="zh-CN" dirty="0">
                <a:latin typeface="FangSong" panose="02010609060101010101" pitchFamily="49" charset="-122"/>
                <a:ea typeface="FangSong" panose="02010609060101010101" pitchFamily="49" charset="-122"/>
              </a:rPr>
              <a:t>12 000</a:t>
            </a:r>
          </a:p>
          <a:p>
            <a:r>
              <a:rPr lang="zh-CN" altLang="en-US" dirty="0">
                <a:latin typeface="FangSong" panose="02010609060101010101" pitchFamily="49" charset="-122"/>
                <a:ea typeface="FangSong" panose="02010609060101010101" pitchFamily="49" charset="-122"/>
              </a:rPr>
              <a:t>贷：银行存款                                                </a:t>
            </a:r>
            <a:r>
              <a:rPr lang="en-US" altLang="zh-CN" dirty="0">
                <a:latin typeface="FangSong" panose="02010609060101010101" pitchFamily="49" charset="-122"/>
                <a:ea typeface="FangSong" panose="02010609060101010101" pitchFamily="49" charset="-122"/>
              </a:rPr>
              <a:t>252 000</a:t>
            </a:r>
          </a:p>
          <a:p>
            <a:endParaRPr lang="en-US" altLang="zh-CN" dirty="0">
              <a:latin typeface="FangSong" panose="02010609060101010101" pitchFamily="49" charset="-122"/>
              <a:ea typeface="FangSong" panose="02010609060101010101" pitchFamily="49" charset="-122"/>
            </a:endParaRPr>
          </a:p>
          <a:p>
            <a:endParaRPr lang="en-US" altLang="zh-CN" dirty="0">
              <a:latin typeface="FangSong" panose="02010609060101010101" pitchFamily="49" charset="-122"/>
              <a:ea typeface="FangSong" panose="02010609060101010101" pitchFamily="49" charset="-122"/>
            </a:endParaRPr>
          </a:p>
        </p:txBody>
      </p:sp>
    </p:spTree>
    <p:extLst>
      <p:ext uri="{BB962C8B-B14F-4D97-AF65-F5344CB8AC3E}">
        <p14:creationId xmlns:p14="http://schemas.microsoft.com/office/powerpoint/2010/main" val="35082546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87C66-5D07-8A40-A228-7ED5CB2BD832}"/>
              </a:ext>
            </a:extLst>
          </p:cNvPr>
          <p:cNvSpPr>
            <a:spLocks noGrp="1"/>
          </p:cNvSpPr>
          <p:nvPr>
            <p:ph type="title"/>
          </p:nvPr>
        </p:nvSpPr>
        <p:spPr>
          <a:xfrm>
            <a:off x="1451579" y="579232"/>
            <a:ext cx="9603275" cy="1049235"/>
          </a:xfrm>
        </p:spPr>
        <p:txBody>
          <a:bodyPr>
            <a:normAutofit/>
          </a:bodyPr>
          <a:lstStyle/>
          <a:p>
            <a:br>
              <a:rPr lang="en-GB" altLang="zh-CN" dirty="0"/>
            </a:br>
            <a:r>
              <a:rPr lang="zh-CN" altLang="en-US" b="1" dirty="0">
                <a:latin typeface="FangSong" panose="02010609060101010101" pitchFamily="49" charset="-122"/>
                <a:ea typeface="FangSong" panose="02010609060101010101" pitchFamily="49" charset="-122"/>
              </a:rPr>
              <a:t>破产和解会计处理实例</a:t>
            </a:r>
            <a:endParaRPr lang="en-US" b="1" dirty="0">
              <a:latin typeface="FangSong" panose="02010609060101010101" pitchFamily="49" charset="-122"/>
              <a:ea typeface="FangSong" panose="02010609060101010101" pitchFamily="49" charset="-122"/>
            </a:endParaRPr>
          </a:p>
        </p:txBody>
      </p:sp>
      <p:sp>
        <p:nvSpPr>
          <p:cNvPr id="3" name="Content Placeholder 2">
            <a:extLst>
              <a:ext uri="{FF2B5EF4-FFF2-40B4-BE49-F238E27FC236}">
                <a16:creationId xmlns:a16="http://schemas.microsoft.com/office/drawing/2014/main" id="{3B76B5D9-48AC-F84C-9DFE-818E2DEE9C36}"/>
              </a:ext>
            </a:extLst>
          </p:cNvPr>
          <p:cNvSpPr>
            <a:spLocks noGrp="1"/>
          </p:cNvSpPr>
          <p:nvPr>
            <p:ph idx="1"/>
          </p:nvPr>
        </p:nvSpPr>
        <p:spPr>
          <a:xfrm>
            <a:off x="1451579" y="2080592"/>
            <a:ext cx="10144073" cy="4028660"/>
          </a:xfrm>
        </p:spPr>
        <p:txBody>
          <a:bodyPr>
            <a:normAutofit/>
          </a:bodyPr>
          <a:lstStyle/>
          <a:p>
            <a:r>
              <a:rPr lang="zh-CN" altLang="en-US" dirty="0">
                <a:latin typeface="FangSong" panose="02010609060101010101" pitchFamily="49" charset="-122"/>
                <a:ea typeface="FangSong" panose="02010609060101010101" pitchFamily="49" charset="-122"/>
              </a:rPr>
              <a:t>年末将和解费用、债务折让转入本年利润。分录为：</a:t>
            </a:r>
            <a:endParaRPr lang="en-US" altLang="zh-CN" dirty="0">
              <a:latin typeface="FangSong" panose="02010609060101010101" pitchFamily="49" charset="-122"/>
              <a:ea typeface="FangSong" panose="02010609060101010101" pitchFamily="49" charset="-122"/>
            </a:endParaRPr>
          </a:p>
          <a:p>
            <a:r>
              <a:rPr lang="zh-CN" altLang="en-US" dirty="0">
                <a:latin typeface="FangSong" panose="02010609060101010101" pitchFamily="49" charset="-122"/>
                <a:ea typeface="FangSong" panose="02010609060101010101" pitchFamily="49" charset="-122"/>
              </a:rPr>
              <a:t>借：本年利润                                    </a:t>
            </a:r>
            <a:r>
              <a:rPr lang="en-US" altLang="zh-CN" dirty="0">
                <a:latin typeface="FangSong" panose="02010609060101010101" pitchFamily="49" charset="-122"/>
                <a:ea typeface="FangSong" panose="02010609060101010101" pitchFamily="49" charset="-122"/>
              </a:rPr>
              <a:t>           79 000</a:t>
            </a:r>
          </a:p>
          <a:p>
            <a:r>
              <a:rPr lang="zh-CN" altLang="en-US" dirty="0">
                <a:latin typeface="FangSong" panose="02010609060101010101" pitchFamily="49" charset="-122"/>
                <a:ea typeface="FangSong" panose="02010609060101010101" pitchFamily="49" charset="-122"/>
              </a:rPr>
              <a:t>贷：和解费用                                               </a:t>
            </a:r>
            <a:r>
              <a:rPr lang="en-US" altLang="zh-CN" dirty="0">
                <a:latin typeface="FangSong" panose="02010609060101010101" pitchFamily="49" charset="-122"/>
                <a:ea typeface="FangSong" panose="02010609060101010101" pitchFamily="49" charset="-122"/>
              </a:rPr>
              <a:t>79 000</a:t>
            </a:r>
          </a:p>
          <a:p>
            <a:r>
              <a:rPr lang="zh-CN" altLang="en-US" dirty="0">
                <a:latin typeface="FangSong" panose="02010609060101010101" pitchFamily="49" charset="-122"/>
                <a:ea typeface="FangSong" panose="02010609060101010101" pitchFamily="49" charset="-122"/>
              </a:rPr>
              <a:t>借：债务折让                                               </a:t>
            </a:r>
            <a:r>
              <a:rPr lang="en-US" altLang="zh-CN" dirty="0">
                <a:latin typeface="FangSong" panose="02010609060101010101" pitchFamily="49" charset="-122"/>
                <a:ea typeface="FangSong" panose="02010609060101010101" pitchFamily="49" charset="-122"/>
              </a:rPr>
              <a:t>90 000</a:t>
            </a:r>
          </a:p>
          <a:p>
            <a:r>
              <a:rPr lang="zh-CN" altLang="en-US" dirty="0">
                <a:latin typeface="FangSong" panose="02010609060101010101" pitchFamily="49" charset="-122"/>
                <a:ea typeface="FangSong" panose="02010609060101010101" pitchFamily="49" charset="-122"/>
              </a:rPr>
              <a:t>贷：本年利润                                               </a:t>
            </a:r>
            <a:r>
              <a:rPr lang="en-US" altLang="zh-CN" dirty="0">
                <a:latin typeface="FangSong" panose="02010609060101010101" pitchFamily="49" charset="-122"/>
                <a:ea typeface="FangSong" panose="02010609060101010101" pitchFamily="49" charset="-122"/>
              </a:rPr>
              <a:t>90 000</a:t>
            </a:r>
          </a:p>
          <a:p>
            <a:endParaRPr lang="en-US" altLang="zh-CN" dirty="0">
              <a:latin typeface="FangSong" panose="02010609060101010101" pitchFamily="49" charset="-122"/>
              <a:ea typeface="FangSong" panose="02010609060101010101" pitchFamily="49" charset="-122"/>
            </a:endParaRPr>
          </a:p>
          <a:p>
            <a:endParaRPr lang="en-US" altLang="zh-CN" dirty="0">
              <a:latin typeface="FangSong" panose="02010609060101010101" pitchFamily="49" charset="-122"/>
              <a:ea typeface="FangSong" panose="02010609060101010101" pitchFamily="49" charset="-122"/>
            </a:endParaRPr>
          </a:p>
        </p:txBody>
      </p:sp>
    </p:spTree>
    <p:extLst>
      <p:ext uri="{BB962C8B-B14F-4D97-AF65-F5344CB8AC3E}">
        <p14:creationId xmlns:p14="http://schemas.microsoft.com/office/powerpoint/2010/main" val="10666227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87C66-5D07-8A40-A228-7ED5CB2BD832}"/>
              </a:ext>
            </a:extLst>
          </p:cNvPr>
          <p:cNvSpPr>
            <a:spLocks noGrp="1"/>
          </p:cNvSpPr>
          <p:nvPr>
            <p:ph type="title"/>
          </p:nvPr>
        </p:nvSpPr>
        <p:spPr>
          <a:xfrm>
            <a:off x="1451579" y="579232"/>
            <a:ext cx="9603275" cy="1049235"/>
          </a:xfrm>
        </p:spPr>
        <p:txBody>
          <a:bodyPr>
            <a:normAutofit/>
          </a:bodyPr>
          <a:lstStyle/>
          <a:p>
            <a:br>
              <a:rPr lang="en-GB" altLang="zh-CN" dirty="0"/>
            </a:br>
            <a:r>
              <a:rPr lang="zh-CN" altLang="en-US" b="1" dirty="0">
                <a:latin typeface="FangSong" panose="02010609060101010101" pitchFamily="49" charset="-122"/>
                <a:ea typeface="FangSong" panose="02010609060101010101" pitchFamily="49" charset="-122"/>
              </a:rPr>
              <a:t>破产和解会计处理实例</a:t>
            </a:r>
            <a:endParaRPr lang="en-US" b="1" dirty="0">
              <a:latin typeface="FangSong" panose="02010609060101010101" pitchFamily="49" charset="-122"/>
              <a:ea typeface="FangSong" panose="02010609060101010101" pitchFamily="49" charset="-122"/>
            </a:endParaRPr>
          </a:p>
        </p:txBody>
      </p:sp>
      <p:sp>
        <p:nvSpPr>
          <p:cNvPr id="3" name="Content Placeholder 2">
            <a:extLst>
              <a:ext uri="{FF2B5EF4-FFF2-40B4-BE49-F238E27FC236}">
                <a16:creationId xmlns:a16="http://schemas.microsoft.com/office/drawing/2014/main" id="{3B76B5D9-48AC-F84C-9DFE-818E2DEE9C36}"/>
              </a:ext>
            </a:extLst>
          </p:cNvPr>
          <p:cNvSpPr>
            <a:spLocks noGrp="1"/>
          </p:cNvSpPr>
          <p:nvPr>
            <p:ph idx="1"/>
          </p:nvPr>
        </p:nvSpPr>
        <p:spPr>
          <a:xfrm>
            <a:off x="1451579" y="2080592"/>
            <a:ext cx="10144073" cy="4028660"/>
          </a:xfrm>
        </p:spPr>
        <p:txBody>
          <a:bodyPr>
            <a:normAutofit/>
          </a:bodyPr>
          <a:lstStyle/>
          <a:p>
            <a:r>
              <a:rPr lang="zh-CN" altLang="en-US" dirty="0">
                <a:latin typeface="FangSong" panose="02010609060101010101" pitchFamily="49" charset="-122"/>
                <a:ea typeface="FangSong" panose="02010609060101010101" pitchFamily="49" charset="-122"/>
              </a:rPr>
              <a:t>设该企业和解协议履行期间，因违法经营，被债权人向法院提出破产清算申请并被宣告破产，进入破产清算程序。和解协议中债权人免除的债权已经失去效力，应予以恢复，在破产清算中计入破产债权。</a:t>
            </a:r>
            <a:endParaRPr lang="en-US" altLang="zh-CN" dirty="0">
              <a:latin typeface="FangSong" panose="02010609060101010101" pitchFamily="49" charset="-122"/>
              <a:ea typeface="FangSong" panose="02010609060101010101" pitchFamily="49" charset="-122"/>
            </a:endParaRPr>
          </a:p>
          <a:p>
            <a:r>
              <a:rPr lang="zh-CN" altLang="en-US" dirty="0">
                <a:latin typeface="FangSong" panose="02010609060101010101" pitchFamily="49" charset="-122"/>
                <a:ea typeface="FangSong" panose="02010609060101010101" pitchFamily="49" charset="-122"/>
              </a:rPr>
              <a:t>如果已将债务折让转入本年利润，应计入“管理费用”，否则应冲减“债务折让”，分录为：</a:t>
            </a:r>
            <a:endParaRPr lang="en-US" altLang="zh-CN" dirty="0">
              <a:latin typeface="FangSong" panose="02010609060101010101" pitchFamily="49" charset="-122"/>
              <a:ea typeface="FangSong" panose="02010609060101010101" pitchFamily="49" charset="-122"/>
            </a:endParaRPr>
          </a:p>
          <a:p>
            <a:r>
              <a:rPr lang="zh-CN" altLang="en-US" dirty="0">
                <a:latin typeface="FangSong" panose="02010609060101010101" pitchFamily="49" charset="-122"/>
                <a:ea typeface="FangSong" panose="02010609060101010101" pitchFamily="49" charset="-122"/>
              </a:rPr>
              <a:t>借：管理费用                                    </a:t>
            </a:r>
            <a:r>
              <a:rPr lang="en-US" altLang="zh-CN" dirty="0">
                <a:latin typeface="FangSong" panose="02010609060101010101" pitchFamily="49" charset="-122"/>
                <a:ea typeface="FangSong" panose="02010609060101010101" pitchFamily="49" charset="-122"/>
              </a:rPr>
              <a:t>900 000</a:t>
            </a:r>
          </a:p>
          <a:p>
            <a:r>
              <a:rPr lang="zh-CN" altLang="en-US" dirty="0">
                <a:latin typeface="FangSong" panose="02010609060101010101" pitchFamily="49" charset="-122"/>
                <a:ea typeface="FangSong" panose="02010609060101010101" pitchFamily="49" charset="-122"/>
              </a:rPr>
              <a:t>贷：长期借款</a:t>
            </a:r>
            <a:r>
              <a:rPr lang="en-US" altLang="zh-CN" dirty="0">
                <a:latin typeface="FangSong" panose="02010609060101010101" pitchFamily="49" charset="-122"/>
                <a:ea typeface="FangSong" panose="02010609060101010101" pitchFamily="49" charset="-122"/>
              </a:rPr>
              <a:t>——A</a:t>
            </a:r>
            <a:r>
              <a:rPr lang="zh-CN" altLang="en-US" dirty="0">
                <a:latin typeface="FangSong" panose="02010609060101010101" pitchFamily="49" charset="-122"/>
                <a:ea typeface="FangSong" panose="02010609060101010101" pitchFamily="49" charset="-122"/>
              </a:rPr>
              <a:t>银行                           </a:t>
            </a:r>
            <a:r>
              <a:rPr lang="en-US" altLang="zh-CN" dirty="0">
                <a:latin typeface="FangSong" panose="02010609060101010101" pitchFamily="49" charset="-122"/>
                <a:ea typeface="FangSong" panose="02010609060101010101" pitchFamily="49" charset="-122"/>
              </a:rPr>
              <a:t>700 000</a:t>
            </a:r>
          </a:p>
          <a:p>
            <a:r>
              <a:rPr lang="en-US" altLang="zh-CN" dirty="0">
                <a:latin typeface="FangSong" panose="02010609060101010101" pitchFamily="49" charset="-122"/>
                <a:ea typeface="FangSong" panose="02010609060101010101" pitchFamily="49" charset="-122"/>
              </a:rPr>
              <a:t>    </a:t>
            </a:r>
            <a:r>
              <a:rPr lang="zh-CN" altLang="en-US" dirty="0">
                <a:latin typeface="FangSong" panose="02010609060101010101" pitchFamily="49" charset="-122"/>
                <a:ea typeface="FangSong" panose="02010609060101010101" pitchFamily="49" charset="-122"/>
              </a:rPr>
              <a:t>短期借款</a:t>
            </a:r>
            <a:r>
              <a:rPr lang="en-US" altLang="zh-CN" dirty="0">
                <a:latin typeface="FangSong" panose="02010609060101010101" pitchFamily="49" charset="-122"/>
                <a:ea typeface="FangSong" panose="02010609060101010101" pitchFamily="49" charset="-122"/>
              </a:rPr>
              <a:t>——B</a:t>
            </a:r>
            <a:r>
              <a:rPr lang="zh-CN" altLang="en-US" dirty="0">
                <a:latin typeface="FangSong" panose="02010609060101010101" pitchFamily="49" charset="-122"/>
                <a:ea typeface="FangSong" panose="02010609060101010101" pitchFamily="49" charset="-122"/>
              </a:rPr>
              <a:t>银行                           </a:t>
            </a:r>
            <a:r>
              <a:rPr lang="en-US" altLang="zh-CN" dirty="0">
                <a:latin typeface="FangSong" panose="02010609060101010101" pitchFamily="49" charset="-122"/>
                <a:ea typeface="FangSong" panose="02010609060101010101" pitchFamily="49" charset="-122"/>
              </a:rPr>
              <a:t>200 000</a:t>
            </a:r>
          </a:p>
          <a:p>
            <a:pPr marL="0" indent="0">
              <a:buNone/>
            </a:pPr>
            <a:endParaRPr lang="en-US" altLang="zh-CN" dirty="0">
              <a:latin typeface="FangSong" panose="02010609060101010101" pitchFamily="49" charset="-122"/>
              <a:ea typeface="FangSong" panose="02010609060101010101" pitchFamily="49" charset="-122"/>
            </a:endParaRPr>
          </a:p>
          <a:p>
            <a:endParaRPr lang="en-US" altLang="zh-CN" dirty="0">
              <a:latin typeface="FangSong" panose="02010609060101010101" pitchFamily="49" charset="-122"/>
              <a:ea typeface="FangSong" panose="02010609060101010101" pitchFamily="49" charset="-122"/>
            </a:endParaRPr>
          </a:p>
        </p:txBody>
      </p:sp>
    </p:spTree>
    <p:extLst>
      <p:ext uri="{BB962C8B-B14F-4D97-AF65-F5344CB8AC3E}">
        <p14:creationId xmlns:p14="http://schemas.microsoft.com/office/powerpoint/2010/main" val="7436403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87C66-5D07-8A40-A228-7ED5CB2BD832}"/>
              </a:ext>
            </a:extLst>
          </p:cNvPr>
          <p:cNvSpPr>
            <a:spLocks noGrp="1"/>
          </p:cNvSpPr>
          <p:nvPr>
            <p:ph type="title"/>
          </p:nvPr>
        </p:nvSpPr>
        <p:spPr>
          <a:xfrm>
            <a:off x="1451579" y="579232"/>
            <a:ext cx="9603275" cy="1049235"/>
          </a:xfrm>
        </p:spPr>
        <p:txBody>
          <a:bodyPr>
            <a:normAutofit/>
          </a:bodyPr>
          <a:lstStyle/>
          <a:p>
            <a:br>
              <a:rPr lang="en-GB" altLang="zh-CN" dirty="0"/>
            </a:br>
            <a:r>
              <a:rPr lang="zh-CN" altLang="en-US" b="1" dirty="0">
                <a:latin typeface="FangSong" panose="02010609060101010101" pitchFamily="49" charset="-122"/>
                <a:ea typeface="FangSong" panose="02010609060101010101" pitchFamily="49" charset="-122"/>
              </a:rPr>
              <a:t>破产重整的会计问题</a:t>
            </a:r>
            <a:endParaRPr lang="en-US" b="1" dirty="0">
              <a:latin typeface="FangSong" panose="02010609060101010101" pitchFamily="49" charset="-122"/>
              <a:ea typeface="FangSong" panose="02010609060101010101" pitchFamily="49" charset="-122"/>
            </a:endParaRPr>
          </a:p>
        </p:txBody>
      </p:sp>
      <p:sp>
        <p:nvSpPr>
          <p:cNvPr id="3" name="Content Placeholder 2">
            <a:extLst>
              <a:ext uri="{FF2B5EF4-FFF2-40B4-BE49-F238E27FC236}">
                <a16:creationId xmlns:a16="http://schemas.microsoft.com/office/drawing/2014/main" id="{3B76B5D9-48AC-F84C-9DFE-818E2DEE9C36}"/>
              </a:ext>
            </a:extLst>
          </p:cNvPr>
          <p:cNvSpPr>
            <a:spLocks noGrp="1"/>
          </p:cNvSpPr>
          <p:nvPr>
            <p:ph idx="1"/>
          </p:nvPr>
        </p:nvSpPr>
        <p:spPr>
          <a:xfrm>
            <a:off x="1451579" y="2235794"/>
            <a:ext cx="10144073" cy="3608415"/>
          </a:xfrm>
        </p:spPr>
        <p:txBody>
          <a:bodyPr>
            <a:normAutofit/>
          </a:bodyPr>
          <a:lstStyle/>
          <a:p>
            <a:r>
              <a:rPr lang="zh-CN" altLang="en-US" dirty="0">
                <a:latin typeface="FangSong" panose="02010609060101010101" pitchFamily="49" charset="-122"/>
                <a:ea typeface="FangSong" panose="02010609060101010101" pitchFamily="49" charset="-122"/>
              </a:rPr>
              <a:t>（一）债务人会计</a:t>
            </a:r>
            <a:endParaRPr lang="en-US" altLang="zh-CN" dirty="0">
              <a:latin typeface="FangSong" panose="02010609060101010101" pitchFamily="49" charset="-122"/>
              <a:ea typeface="FangSong" panose="02010609060101010101" pitchFamily="49" charset="-122"/>
            </a:endParaRPr>
          </a:p>
          <a:p>
            <a:pPr marL="0" indent="0">
              <a:buNone/>
            </a:pPr>
            <a:endParaRPr lang="en-US" altLang="zh-CN" dirty="0">
              <a:latin typeface="FangSong" panose="02010609060101010101" pitchFamily="49" charset="-122"/>
              <a:ea typeface="FangSong" panose="02010609060101010101" pitchFamily="49" charset="-122"/>
            </a:endParaRPr>
          </a:p>
          <a:p>
            <a:r>
              <a:rPr lang="zh-CN" altLang="en-US" dirty="0">
                <a:latin typeface="FangSong" panose="02010609060101010101" pitchFamily="49" charset="-122"/>
                <a:ea typeface="FangSong" panose="02010609060101010101" pitchFamily="49" charset="-122"/>
              </a:rPr>
              <a:t>（二）债权人会计</a:t>
            </a:r>
            <a:endParaRPr lang="en-US" altLang="zh-CN" dirty="0">
              <a:latin typeface="FangSong" panose="02010609060101010101" pitchFamily="49" charset="-122"/>
              <a:ea typeface="FangSong" panose="02010609060101010101" pitchFamily="49" charset="-122"/>
            </a:endParaRPr>
          </a:p>
          <a:p>
            <a:endParaRPr lang="en-US" altLang="zh-CN" dirty="0">
              <a:latin typeface="FangSong" panose="02010609060101010101" pitchFamily="49" charset="-122"/>
              <a:ea typeface="FangSong" panose="02010609060101010101" pitchFamily="49" charset="-122"/>
            </a:endParaRPr>
          </a:p>
          <a:p>
            <a:r>
              <a:rPr lang="zh-CN" altLang="en-US" dirty="0">
                <a:latin typeface="FangSong" panose="02010609060101010101" pitchFamily="49" charset="-122"/>
                <a:ea typeface="FangSong" panose="02010609060101010101" pitchFamily="49" charset="-122"/>
              </a:rPr>
              <a:t>（三）管理人会计</a:t>
            </a:r>
          </a:p>
        </p:txBody>
      </p:sp>
    </p:spTree>
    <p:extLst>
      <p:ext uri="{BB962C8B-B14F-4D97-AF65-F5344CB8AC3E}">
        <p14:creationId xmlns:p14="http://schemas.microsoft.com/office/powerpoint/2010/main" val="42585558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87C66-5D07-8A40-A228-7ED5CB2BD832}"/>
              </a:ext>
            </a:extLst>
          </p:cNvPr>
          <p:cNvSpPr>
            <a:spLocks noGrp="1"/>
          </p:cNvSpPr>
          <p:nvPr>
            <p:ph type="title"/>
          </p:nvPr>
        </p:nvSpPr>
        <p:spPr>
          <a:xfrm>
            <a:off x="1451579" y="579232"/>
            <a:ext cx="9603275" cy="1049235"/>
          </a:xfrm>
        </p:spPr>
        <p:txBody>
          <a:bodyPr>
            <a:normAutofit/>
          </a:bodyPr>
          <a:lstStyle/>
          <a:p>
            <a:br>
              <a:rPr lang="en-GB" altLang="zh-CN" dirty="0"/>
            </a:br>
            <a:r>
              <a:rPr lang="zh-CN" altLang="en-US" b="1" dirty="0">
                <a:latin typeface="FangSong" panose="02010609060101010101" pitchFamily="49" charset="-122"/>
                <a:ea typeface="FangSong" panose="02010609060101010101" pitchFamily="49" charset="-122"/>
              </a:rPr>
              <a:t>破产重整管理人会计</a:t>
            </a:r>
            <a:endParaRPr lang="en-US" b="1" dirty="0">
              <a:latin typeface="FangSong" panose="02010609060101010101" pitchFamily="49" charset="-122"/>
              <a:ea typeface="FangSong" panose="02010609060101010101" pitchFamily="49" charset="-122"/>
            </a:endParaRPr>
          </a:p>
        </p:txBody>
      </p:sp>
      <p:sp>
        <p:nvSpPr>
          <p:cNvPr id="3" name="Content Placeholder 2">
            <a:extLst>
              <a:ext uri="{FF2B5EF4-FFF2-40B4-BE49-F238E27FC236}">
                <a16:creationId xmlns:a16="http://schemas.microsoft.com/office/drawing/2014/main" id="{3B76B5D9-48AC-F84C-9DFE-818E2DEE9C36}"/>
              </a:ext>
            </a:extLst>
          </p:cNvPr>
          <p:cNvSpPr>
            <a:spLocks noGrp="1"/>
          </p:cNvSpPr>
          <p:nvPr>
            <p:ph idx="1"/>
          </p:nvPr>
        </p:nvSpPr>
        <p:spPr>
          <a:xfrm>
            <a:off x="1451579" y="2235794"/>
            <a:ext cx="10144073" cy="3608415"/>
          </a:xfrm>
        </p:spPr>
        <p:txBody>
          <a:bodyPr>
            <a:normAutofit/>
          </a:bodyPr>
          <a:lstStyle/>
          <a:p>
            <a:r>
              <a:rPr lang="zh-CN" altLang="en-US" dirty="0">
                <a:latin typeface="FangSong" panose="02010609060101010101" pitchFamily="49" charset="-122"/>
                <a:ea typeface="FangSong" panose="02010609060101010101" pitchFamily="49" charset="-122"/>
              </a:rPr>
              <a:t>（一）接管破产重整企业</a:t>
            </a:r>
            <a:endParaRPr lang="en-US" altLang="zh-CN" dirty="0">
              <a:latin typeface="FangSong" panose="02010609060101010101" pitchFamily="49" charset="-122"/>
              <a:ea typeface="FangSong" panose="02010609060101010101" pitchFamily="49" charset="-122"/>
            </a:endParaRPr>
          </a:p>
          <a:p>
            <a:pPr lvl="1"/>
            <a:r>
              <a:rPr lang="zh-CN" altLang="en-US" dirty="0">
                <a:latin typeface="FangSong" panose="02010609060101010101" pitchFamily="49" charset="-122"/>
                <a:ea typeface="FangSong" panose="02010609060101010101" pitchFamily="49" charset="-122"/>
              </a:rPr>
              <a:t>接管企业会计档案、财务印章、会计机构及会计人员基本情况、财务文件、财务规章制度</a:t>
            </a:r>
            <a:endParaRPr lang="en-US" altLang="zh-CN" dirty="0">
              <a:latin typeface="FangSong" panose="02010609060101010101" pitchFamily="49" charset="-122"/>
              <a:ea typeface="FangSong" panose="02010609060101010101" pitchFamily="49" charset="-122"/>
            </a:endParaRPr>
          </a:p>
          <a:p>
            <a:r>
              <a:rPr lang="zh-CN" altLang="en-US" dirty="0">
                <a:latin typeface="FangSong" panose="02010609060101010101" pitchFamily="49" charset="-122"/>
                <a:ea typeface="FangSong" panose="02010609060101010101" pitchFamily="49" charset="-122"/>
              </a:rPr>
              <a:t>（二）进行破产重整期间的会计处理</a:t>
            </a:r>
            <a:endParaRPr lang="en-US" altLang="zh-CN" dirty="0">
              <a:latin typeface="FangSong" panose="02010609060101010101" pitchFamily="49" charset="-122"/>
              <a:ea typeface="FangSong" panose="02010609060101010101" pitchFamily="49" charset="-122"/>
            </a:endParaRPr>
          </a:p>
          <a:p>
            <a:pPr lvl="1"/>
            <a:r>
              <a:rPr lang="zh-CN" altLang="en-US" dirty="0">
                <a:latin typeface="FangSong" panose="02010609060101010101" pitchFamily="49" charset="-122"/>
                <a:ea typeface="FangSong" panose="02010609060101010101" pitchFamily="49" charset="-122"/>
              </a:rPr>
              <a:t>聘用会计人员、聘用人员报酬的确定与会计处理、指定会计制度、破产重整结束时向债务人移交财产和营业事务的会计处理</a:t>
            </a:r>
            <a:endParaRPr lang="en-US" altLang="zh-CN" dirty="0">
              <a:latin typeface="FangSong" panose="02010609060101010101" pitchFamily="49" charset="-122"/>
              <a:ea typeface="FangSong" panose="02010609060101010101" pitchFamily="49" charset="-122"/>
            </a:endParaRPr>
          </a:p>
          <a:p>
            <a:r>
              <a:rPr lang="zh-CN" altLang="en-US" dirty="0">
                <a:latin typeface="FangSong" panose="02010609060101010101" pitchFamily="49" charset="-122"/>
                <a:ea typeface="FangSong" panose="02010609060101010101" pitchFamily="49" charset="-122"/>
              </a:rPr>
              <a:t>（三）进行破产重整期间的会计监督</a:t>
            </a:r>
            <a:endParaRPr lang="en-US" altLang="zh-CN" dirty="0">
              <a:latin typeface="FangSong" panose="02010609060101010101" pitchFamily="49" charset="-122"/>
              <a:ea typeface="FangSong" panose="02010609060101010101" pitchFamily="49" charset="-122"/>
            </a:endParaRPr>
          </a:p>
          <a:p>
            <a:pPr lvl="1"/>
            <a:r>
              <a:rPr lang="zh-CN" altLang="en-US" dirty="0">
                <a:latin typeface="FangSong" panose="02010609060101010101" pitchFamily="49" charset="-122"/>
                <a:ea typeface="FangSong" panose="02010609060101010101" pitchFamily="49" charset="-122"/>
              </a:rPr>
              <a:t>财产监督，如受托财产的取回</a:t>
            </a:r>
            <a:endParaRPr lang="en-US" altLang="zh-CN" dirty="0">
              <a:latin typeface="FangSong" panose="02010609060101010101" pitchFamily="49" charset="-122"/>
              <a:ea typeface="FangSong" panose="02010609060101010101" pitchFamily="49" charset="-122"/>
            </a:endParaRPr>
          </a:p>
          <a:p>
            <a:pPr lvl="1"/>
            <a:r>
              <a:rPr lang="zh-CN" altLang="en-US" dirty="0">
                <a:latin typeface="FangSong" panose="02010609060101010101" pitchFamily="49" charset="-122"/>
                <a:ea typeface="FangSong" panose="02010609060101010101" pitchFamily="49" charset="-122"/>
              </a:rPr>
              <a:t>权益监督，如在重整期间，债务人的出资人不得请求投资收益分配</a:t>
            </a:r>
          </a:p>
        </p:txBody>
      </p:sp>
    </p:spTree>
    <p:extLst>
      <p:ext uri="{BB962C8B-B14F-4D97-AF65-F5344CB8AC3E}">
        <p14:creationId xmlns:p14="http://schemas.microsoft.com/office/powerpoint/2010/main" val="31795802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87C66-5D07-8A40-A228-7ED5CB2BD832}"/>
              </a:ext>
            </a:extLst>
          </p:cNvPr>
          <p:cNvSpPr>
            <a:spLocks noGrp="1"/>
          </p:cNvSpPr>
          <p:nvPr>
            <p:ph type="title"/>
          </p:nvPr>
        </p:nvSpPr>
        <p:spPr>
          <a:xfrm>
            <a:off x="1451579" y="579232"/>
            <a:ext cx="9603275" cy="1049235"/>
          </a:xfrm>
        </p:spPr>
        <p:txBody>
          <a:bodyPr>
            <a:normAutofit/>
          </a:bodyPr>
          <a:lstStyle/>
          <a:p>
            <a:br>
              <a:rPr lang="en-GB" altLang="zh-CN" dirty="0"/>
            </a:br>
            <a:r>
              <a:rPr lang="zh-CN" altLang="en-US" b="1" dirty="0">
                <a:latin typeface="FangSong" panose="02010609060101010101" pitchFamily="49" charset="-122"/>
                <a:ea typeface="FangSong" panose="02010609060101010101" pitchFamily="49" charset="-122"/>
              </a:rPr>
              <a:t>破产重整管理人会计</a:t>
            </a:r>
            <a:endParaRPr lang="en-US" b="1" dirty="0">
              <a:latin typeface="FangSong" panose="02010609060101010101" pitchFamily="49" charset="-122"/>
              <a:ea typeface="FangSong" panose="02010609060101010101" pitchFamily="49" charset="-122"/>
            </a:endParaRPr>
          </a:p>
        </p:txBody>
      </p:sp>
      <p:sp>
        <p:nvSpPr>
          <p:cNvPr id="3" name="Content Placeholder 2">
            <a:extLst>
              <a:ext uri="{FF2B5EF4-FFF2-40B4-BE49-F238E27FC236}">
                <a16:creationId xmlns:a16="http://schemas.microsoft.com/office/drawing/2014/main" id="{3B76B5D9-48AC-F84C-9DFE-818E2DEE9C36}"/>
              </a:ext>
            </a:extLst>
          </p:cNvPr>
          <p:cNvSpPr>
            <a:spLocks noGrp="1"/>
          </p:cNvSpPr>
          <p:nvPr>
            <p:ph idx="1"/>
          </p:nvPr>
        </p:nvSpPr>
        <p:spPr>
          <a:xfrm>
            <a:off x="1451579" y="2235794"/>
            <a:ext cx="10144073" cy="3608415"/>
          </a:xfrm>
        </p:spPr>
        <p:txBody>
          <a:bodyPr>
            <a:normAutofit/>
          </a:bodyPr>
          <a:lstStyle/>
          <a:p>
            <a:r>
              <a:rPr lang="zh-CN" altLang="en-US" dirty="0">
                <a:latin typeface="FangSong" panose="02010609060101010101" pitchFamily="49" charset="-122"/>
                <a:ea typeface="FangSong" panose="02010609060101010101" pitchFamily="49" charset="-122"/>
              </a:rPr>
              <a:t>（四）进行重整计划执行期间的会计监督</a:t>
            </a:r>
            <a:endParaRPr lang="en-US" altLang="zh-CN" dirty="0">
              <a:latin typeface="FangSong" panose="02010609060101010101" pitchFamily="49" charset="-122"/>
              <a:ea typeface="FangSong" panose="02010609060101010101" pitchFamily="49" charset="-122"/>
            </a:endParaRPr>
          </a:p>
          <a:p>
            <a:pPr lvl="1"/>
            <a:r>
              <a:rPr lang="zh-CN" altLang="en-US" dirty="0">
                <a:latin typeface="FangSong" panose="02010609060101010101" pitchFamily="49" charset="-122"/>
                <a:ea typeface="FangSong" panose="02010609060101010101" pitchFamily="49" charset="-122"/>
              </a:rPr>
              <a:t>财务监督，如定期检查会计账簿</a:t>
            </a:r>
            <a:endParaRPr lang="en-US" altLang="zh-CN" dirty="0">
              <a:latin typeface="FangSong" panose="02010609060101010101" pitchFamily="49" charset="-122"/>
              <a:ea typeface="FangSong" panose="02010609060101010101" pitchFamily="49" charset="-122"/>
            </a:endParaRPr>
          </a:p>
          <a:p>
            <a:pPr lvl="1"/>
            <a:r>
              <a:rPr lang="zh-CN" altLang="en-US" dirty="0">
                <a:latin typeface="FangSong" panose="02010609060101010101" pitchFamily="49" charset="-122"/>
                <a:ea typeface="FangSong" panose="02010609060101010101" pitchFamily="49" charset="-122"/>
              </a:rPr>
              <a:t>债权监督，重点监督债权清偿的合法性与有效性</a:t>
            </a:r>
            <a:endParaRPr lang="en-US" altLang="zh-CN" dirty="0">
              <a:latin typeface="FangSong" panose="02010609060101010101" pitchFamily="49" charset="-122"/>
              <a:ea typeface="FangSong" panose="02010609060101010101" pitchFamily="49" charset="-122"/>
            </a:endParaRPr>
          </a:p>
          <a:p>
            <a:pPr lvl="1"/>
            <a:r>
              <a:rPr lang="zh-CN" altLang="en-US" dirty="0">
                <a:latin typeface="FangSong" panose="02010609060101010101" pitchFamily="49" charset="-122"/>
                <a:ea typeface="FangSong" panose="02010609060101010101" pitchFamily="49" charset="-122"/>
              </a:rPr>
              <a:t>结果监督，债权未受清偿的部分作为破产债权</a:t>
            </a:r>
            <a:endParaRPr lang="en-US" altLang="zh-CN" dirty="0">
              <a:latin typeface="FangSong" panose="02010609060101010101" pitchFamily="49" charset="-122"/>
              <a:ea typeface="FangSong" panose="02010609060101010101" pitchFamily="49" charset="-122"/>
            </a:endParaRPr>
          </a:p>
          <a:p>
            <a:r>
              <a:rPr lang="zh-CN" altLang="en-US" dirty="0">
                <a:latin typeface="FangSong" panose="02010609060101010101" pitchFamily="49" charset="-122"/>
                <a:ea typeface="FangSong" panose="02010609060101010101" pitchFamily="49" charset="-122"/>
              </a:rPr>
              <a:t>（五）提交监督报告</a:t>
            </a:r>
            <a:endParaRPr lang="en-US" altLang="zh-CN" dirty="0">
              <a:latin typeface="FangSong" panose="02010609060101010101" pitchFamily="49" charset="-122"/>
              <a:ea typeface="FangSong" panose="02010609060101010101" pitchFamily="49" charset="-122"/>
            </a:endParaRPr>
          </a:p>
          <a:p>
            <a:pPr lvl="1"/>
            <a:r>
              <a:rPr lang="zh-CN" altLang="en-US" dirty="0">
                <a:latin typeface="FangSong" panose="02010609060101010101" pitchFamily="49" charset="-122"/>
                <a:ea typeface="FangSong" panose="02010609060101010101" pitchFamily="49" charset="-122"/>
              </a:rPr>
              <a:t>监督期届满时，管理人应向人民法院提交监督报告，提交之日起，监督职责终止。</a:t>
            </a:r>
            <a:endParaRPr lang="en-US" altLang="zh-CN" dirty="0">
              <a:latin typeface="FangSong" panose="02010609060101010101" pitchFamily="49" charset="-122"/>
              <a:ea typeface="FangSong" panose="02010609060101010101" pitchFamily="49" charset="-122"/>
            </a:endParaRPr>
          </a:p>
        </p:txBody>
      </p:sp>
    </p:spTree>
    <p:extLst>
      <p:ext uri="{BB962C8B-B14F-4D97-AF65-F5344CB8AC3E}">
        <p14:creationId xmlns:p14="http://schemas.microsoft.com/office/powerpoint/2010/main" val="24617383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F5CBDC9-82D6-4911-9D51-2469ADC84268}"/>
              </a:ext>
            </a:extLst>
          </p:cNvPr>
          <p:cNvSpPr>
            <a:spLocks noGrp="1"/>
          </p:cNvSpPr>
          <p:nvPr>
            <p:ph type="title"/>
          </p:nvPr>
        </p:nvSpPr>
        <p:spPr>
          <a:xfrm>
            <a:off x="1451579" y="552728"/>
            <a:ext cx="9603275" cy="1049235"/>
          </a:xfrm>
        </p:spPr>
        <p:txBody>
          <a:bodyPr>
            <a:normAutofit/>
          </a:bodyPr>
          <a:lstStyle/>
          <a:p>
            <a:br>
              <a:rPr lang="en-US" altLang="zh-CN" dirty="0">
                <a:latin typeface="FangSong" panose="02010609060101010101" pitchFamily="49" charset="-122"/>
                <a:ea typeface="FangSong" panose="02010609060101010101" pitchFamily="49" charset="-122"/>
              </a:rPr>
            </a:br>
            <a:r>
              <a:rPr lang="zh-CN" altLang="en-US" b="1" dirty="0">
                <a:latin typeface="FangSong" panose="02010609060101010101" pitchFamily="49" charset="-122"/>
                <a:ea typeface="FangSong" panose="02010609060101010101" pitchFamily="49" charset="-122"/>
              </a:rPr>
              <a:t>清算企业资产负债表</a:t>
            </a:r>
          </a:p>
        </p:txBody>
      </p:sp>
      <p:graphicFrame>
        <p:nvGraphicFramePr>
          <p:cNvPr id="4" name="内容占位符 3">
            <a:extLst>
              <a:ext uri="{FF2B5EF4-FFF2-40B4-BE49-F238E27FC236}">
                <a16:creationId xmlns:a16="http://schemas.microsoft.com/office/drawing/2014/main" id="{772C38BD-BEF1-48B7-82F0-074AEBF04282}"/>
              </a:ext>
            </a:extLst>
          </p:cNvPr>
          <p:cNvGraphicFramePr>
            <a:graphicFrameLocks noGrp="1"/>
          </p:cNvGraphicFramePr>
          <p:nvPr>
            <p:ph idx="1"/>
            <p:extLst>
              <p:ext uri="{D42A27DB-BD31-4B8C-83A1-F6EECF244321}">
                <p14:modId xmlns:p14="http://schemas.microsoft.com/office/powerpoint/2010/main" val="206625602"/>
              </p:ext>
            </p:extLst>
          </p:nvPr>
        </p:nvGraphicFramePr>
        <p:xfrm>
          <a:off x="778798" y="1858601"/>
          <a:ext cx="10719519" cy="4267200"/>
        </p:xfrm>
        <a:graphic>
          <a:graphicData uri="http://schemas.openxmlformats.org/drawingml/2006/table">
            <a:tbl>
              <a:tblPr firstRow="1" firstCol="1" bandRow="1">
                <a:tableStyleId>{2D5ABB26-0587-4C30-8999-92F81FD0307C}</a:tableStyleId>
              </a:tblPr>
              <a:tblGrid>
                <a:gridCol w="2703220">
                  <a:extLst>
                    <a:ext uri="{9D8B030D-6E8A-4147-A177-3AD203B41FA5}">
                      <a16:colId xmlns:a16="http://schemas.microsoft.com/office/drawing/2014/main" val="4214504566"/>
                    </a:ext>
                  </a:extLst>
                </a:gridCol>
                <a:gridCol w="938689">
                  <a:extLst>
                    <a:ext uri="{9D8B030D-6E8A-4147-A177-3AD203B41FA5}">
                      <a16:colId xmlns:a16="http://schemas.microsoft.com/office/drawing/2014/main" val="2223277254"/>
                    </a:ext>
                  </a:extLst>
                </a:gridCol>
                <a:gridCol w="1471695">
                  <a:extLst>
                    <a:ext uri="{9D8B030D-6E8A-4147-A177-3AD203B41FA5}">
                      <a16:colId xmlns:a16="http://schemas.microsoft.com/office/drawing/2014/main" val="43876259"/>
                    </a:ext>
                  </a:extLst>
                </a:gridCol>
                <a:gridCol w="2952125">
                  <a:extLst>
                    <a:ext uri="{9D8B030D-6E8A-4147-A177-3AD203B41FA5}">
                      <a16:colId xmlns:a16="http://schemas.microsoft.com/office/drawing/2014/main" val="3989524229"/>
                    </a:ext>
                  </a:extLst>
                </a:gridCol>
                <a:gridCol w="885013">
                  <a:extLst>
                    <a:ext uri="{9D8B030D-6E8A-4147-A177-3AD203B41FA5}">
                      <a16:colId xmlns:a16="http://schemas.microsoft.com/office/drawing/2014/main" val="585383637"/>
                    </a:ext>
                  </a:extLst>
                </a:gridCol>
                <a:gridCol w="1768777">
                  <a:extLst>
                    <a:ext uri="{9D8B030D-6E8A-4147-A177-3AD203B41FA5}">
                      <a16:colId xmlns:a16="http://schemas.microsoft.com/office/drawing/2014/main" val="2378518775"/>
                    </a:ext>
                  </a:extLst>
                </a:gridCol>
              </a:tblGrid>
              <a:tr h="197486">
                <a:tc rowSpan="2" gridSpan="3">
                  <a:txBody>
                    <a:bodyPr/>
                    <a:lstStyle/>
                    <a:p>
                      <a:pPr algn="l">
                        <a:lnSpc>
                          <a:spcPts val="1550"/>
                        </a:lnSpc>
                        <a:spcAft>
                          <a:spcPts val="0"/>
                        </a:spcAft>
                      </a:pPr>
                      <a:r>
                        <a:rPr lang="zh-CN" sz="1400" kern="100" dirty="0">
                          <a:effectLst/>
                          <a:latin typeface="楷体" panose="02010609060101010101" pitchFamily="49" charset="-122"/>
                          <a:ea typeface="楷体" panose="02010609060101010101" pitchFamily="49" charset="-122"/>
                        </a:rPr>
                        <a:t>编制单位：</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zh-CN" altLang="en-US"/>
                    </a:p>
                  </a:txBody>
                  <a:tcPr/>
                </a:tc>
                <a:tc rowSpan="2" hMerge="1">
                  <a:txBody>
                    <a:bodyPr/>
                    <a:lstStyle/>
                    <a:p>
                      <a:endParaRPr lang="zh-CN" altLang="en-US"/>
                    </a:p>
                  </a:txBody>
                  <a:tcPr/>
                </a:tc>
                <a:tc gridSpan="3">
                  <a:txBody>
                    <a:bodyPr/>
                    <a:lstStyle/>
                    <a:p>
                      <a:pPr algn="r">
                        <a:lnSpc>
                          <a:spcPts val="1550"/>
                        </a:lnSpc>
                        <a:spcAft>
                          <a:spcPts val="0"/>
                        </a:spcAft>
                      </a:pPr>
                      <a:r>
                        <a:rPr lang="zh-CN" sz="1400" kern="100">
                          <a:effectLst/>
                          <a:latin typeface="楷体" panose="02010609060101010101" pitchFamily="49" charset="-122"/>
                          <a:ea typeface="楷体" panose="02010609060101010101" pitchFamily="49" charset="-122"/>
                        </a:rPr>
                        <a:t>会清</a:t>
                      </a:r>
                      <a:r>
                        <a:rPr lang="en-US" sz="1400" kern="100">
                          <a:effectLst/>
                          <a:latin typeface="楷体" panose="02010609060101010101" pitchFamily="49" charset="-122"/>
                          <a:ea typeface="楷体" panose="02010609060101010101" pitchFamily="49" charset="-122"/>
                        </a:rPr>
                        <a:t>01</a:t>
                      </a:r>
                      <a:r>
                        <a:rPr lang="zh-CN" sz="1400" kern="100">
                          <a:effectLst/>
                          <a:latin typeface="楷体" panose="02010609060101010101" pitchFamily="49" charset="-122"/>
                          <a:ea typeface="楷体" panose="02010609060101010101" pitchFamily="49" charset="-122"/>
                        </a:rPr>
                        <a:t>表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666106270"/>
                  </a:ext>
                </a:extLst>
              </a:tr>
              <a:tr h="197486">
                <a:tc gridSpan="3"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gridSpan="3">
                  <a:txBody>
                    <a:bodyPr/>
                    <a:lstStyle/>
                    <a:p>
                      <a:pPr algn="r" latinLnBrk="1">
                        <a:lnSpc>
                          <a:spcPts val="1550"/>
                        </a:lnSpc>
                        <a:spcAft>
                          <a:spcPts val="0"/>
                        </a:spcAft>
                      </a:pPr>
                      <a:r>
                        <a:rPr lang="en-US" sz="1400" kern="100" dirty="0">
                          <a:effectLst/>
                          <a:latin typeface="楷体" panose="02010609060101010101" pitchFamily="49" charset="-122"/>
                          <a:ea typeface="楷体" panose="02010609060101010101" pitchFamily="49" charset="-122"/>
                        </a:rPr>
                        <a:t>……</a:t>
                      </a:r>
                      <a:r>
                        <a:rPr lang="zh-CN" sz="1400" kern="100" dirty="0">
                          <a:effectLst/>
                          <a:latin typeface="楷体" panose="02010609060101010101" pitchFamily="49" charset="-122"/>
                          <a:ea typeface="楷体" panose="02010609060101010101" pitchFamily="49" charset="-122"/>
                        </a:rPr>
                        <a:t>年 月  日</a:t>
                      </a:r>
                      <a:r>
                        <a:rPr lang="en-US" sz="1400" kern="100" dirty="0">
                          <a:effectLst/>
                          <a:latin typeface="楷体" panose="02010609060101010101" pitchFamily="49" charset="-122"/>
                          <a:ea typeface="楷体" panose="02010609060101010101" pitchFamily="49" charset="-122"/>
                        </a:rPr>
                        <a:t>      </a:t>
                      </a:r>
                      <a:r>
                        <a:rPr lang="zh-CN" sz="1400" kern="100" dirty="0">
                          <a:effectLst/>
                          <a:latin typeface="楷体" panose="02010609060101010101" pitchFamily="49" charset="-122"/>
                          <a:ea typeface="楷体" panose="02010609060101010101" pitchFamily="49" charset="-122"/>
                        </a:rPr>
                        <a:t>单位： 元</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407980819"/>
                  </a:ext>
                </a:extLst>
              </a:tr>
              <a:tr h="197486">
                <a:tc>
                  <a:txBody>
                    <a:bodyPr/>
                    <a:lstStyle/>
                    <a:p>
                      <a:pPr algn="ctr">
                        <a:lnSpc>
                          <a:spcPts val="1550"/>
                        </a:lnSpc>
                        <a:spcAft>
                          <a:spcPts val="0"/>
                        </a:spcAft>
                      </a:pPr>
                      <a:r>
                        <a:rPr lang="zh-CN" sz="1400" kern="100" dirty="0">
                          <a:effectLst/>
                          <a:latin typeface="楷体" panose="02010609060101010101" pitchFamily="49" charset="-122"/>
                          <a:ea typeface="楷体" panose="02010609060101010101" pitchFamily="49" charset="-122"/>
                        </a:rPr>
                        <a:t>资产</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550"/>
                        </a:lnSpc>
                        <a:spcAft>
                          <a:spcPts val="0"/>
                        </a:spcAft>
                      </a:pPr>
                      <a:r>
                        <a:rPr lang="zh-CN" sz="1400" kern="100">
                          <a:effectLst/>
                          <a:latin typeface="楷体" panose="02010609060101010101" pitchFamily="49" charset="-122"/>
                          <a:ea typeface="楷体" panose="02010609060101010101" pitchFamily="49" charset="-122"/>
                        </a:rPr>
                        <a:t>行次</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50"/>
                        </a:lnSpc>
                        <a:spcAft>
                          <a:spcPts val="0"/>
                        </a:spcAft>
                      </a:pPr>
                      <a:r>
                        <a:rPr lang="zh-CN" sz="1400" kern="100" dirty="0">
                          <a:effectLst/>
                          <a:latin typeface="楷体" panose="02010609060101010101" pitchFamily="49" charset="-122"/>
                          <a:ea typeface="楷体" panose="02010609060101010101" pitchFamily="49" charset="-122"/>
                        </a:rPr>
                        <a:t>期末数</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50"/>
                        </a:lnSpc>
                        <a:spcAft>
                          <a:spcPts val="0"/>
                        </a:spcAft>
                      </a:pPr>
                      <a:r>
                        <a:rPr lang="zh-CN" sz="1400" kern="100">
                          <a:effectLst/>
                          <a:latin typeface="楷体" panose="02010609060101010101" pitchFamily="49" charset="-122"/>
                          <a:ea typeface="楷体" panose="02010609060101010101" pitchFamily="49" charset="-122"/>
                        </a:rPr>
                        <a:t>债务及清算净值</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550"/>
                        </a:lnSpc>
                        <a:spcAft>
                          <a:spcPts val="0"/>
                        </a:spcAft>
                      </a:pPr>
                      <a:r>
                        <a:rPr lang="zh-CN" sz="1400" kern="100">
                          <a:effectLst/>
                          <a:latin typeface="楷体" panose="02010609060101010101" pitchFamily="49" charset="-122"/>
                          <a:ea typeface="楷体" panose="02010609060101010101" pitchFamily="49" charset="-122"/>
                        </a:rPr>
                        <a:t>行次</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50"/>
                        </a:lnSpc>
                        <a:spcAft>
                          <a:spcPts val="0"/>
                        </a:spcAft>
                      </a:pPr>
                      <a:r>
                        <a:rPr lang="zh-CN" sz="1400" kern="100">
                          <a:effectLst/>
                          <a:latin typeface="楷体" panose="02010609060101010101" pitchFamily="49" charset="-122"/>
                          <a:ea typeface="楷体" panose="02010609060101010101" pitchFamily="49" charset="-122"/>
                        </a:rPr>
                        <a:t>期末数</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77209623"/>
                  </a:ext>
                </a:extLst>
              </a:tr>
              <a:tr h="394971">
                <a:tc>
                  <a:txBody>
                    <a:bodyPr/>
                    <a:lstStyle/>
                    <a:p>
                      <a:pPr algn="just">
                        <a:lnSpc>
                          <a:spcPts val="1550"/>
                        </a:lnSpc>
                        <a:spcAft>
                          <a:spcPts val="0"/>
                        </a:spcAft>
                      </a:pPr>
                      <a:r>
                        <a:rPr lang="zh-CN" sz="1400" kern="100" dirty="0">
                          <a:effectLst/>
                          <a:latin typeface="楷体" panose="02010609060101010101" pitchFamily="49" charset="-122"/>
                          <a:ea typeface="楷体" panose="02010609060101010101" pitchFamily="49" charset="-122"/>
                        </a:rPr>
                        <a:t>财产：</a:t>
                      </a:r>
                    </a:p>
                    <a:p>
                      <a:pPr algn="just">
                        <a:lnSpc>
                          <a:spcPts val="1550"/>
                        </a:lnSpc>
                        <a:spcAft>
                          <a:spcPts val="0"/>
                        </a:spcAft>
                      </a:pPr>
                      <a:r>
                        <a:rPr lang="zh-CN" sz="1400" kern="100" dirty="0">
                          <a:effectLst/>
                          <a:latin typeface="楷体" panose="02010609060101010101" pitchFamily="49" charset="-122"/>
                          <a:ea typeface="楷体" panose="02010609060101010101" pitchFamily="49" charset="-122"/>
                        </a:rPr>
                        <a:t>货币资金</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550"/>
                        </a:lnSpc>
                        <a:spcAft>
                          <a:spcPts val="0"/>
                        </a:spcAft>
                      </a:pPr>
                      <a:r>
                        <a:rPr lang="en-US" sz="1400" kern="100" dirty="0">
                          <a:effectLst/>
                          <a:latin typeface="楷体" panose="02010609060101010101" pitchFamily="49" charset="-122"/>
                          <a:ea typeface="楷体" panose="02010609060101010101" pitchFamily="49" charset="-122"/>
                        </a:rPr>
                        <a:t> </a:t>
                      </a:r>
                      <a:endParaRPr lang="zh-CN" sz="1400" kern="100" dirty="0">
                        <a:effectLst/>
                        <a:latin typeface="楷体" panose="02010609060101010101" pitchFamily="49" charset="-122"/>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550"/>
                        </a:lnSpc>
                        <a:spcAft>
                          <a:spcPts val="0"/>
                        </a:spcAft>
                      </a:pPr>
                      <a:r>
                        <a:rPr lang="en-US" sz="1400" kern="100">
                          <a:effectLst/>
                          <a:latin typeface="楷体" panose="02010609060101010101" pitchFamily="49" charset="-122"/>
                          <a:ea typeface="楷体" panose="02010609060101010101" pitchFamily="49" charset="-122"/>
                        </a:rPr>
                        <a:t> </a:t>
                      </a:r>
                      <a:endParaRPr lang="zh-CN" sz="1400" kern="100">
                        <a:effectLst/>
                        <a:latin typeface="楷体" panose="02010609060101010101" pitchFamily="49" charset="-122"/>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550"/>
                        </a:lnSpc>
                        <a:spcAft>
                          <a:spcPts val="0"/>
                        </a:spcAft>
                      </a:pPr>
                      <a:r>
                        <a:rPr lang="zh-CN" sz="1400" kern="100">
                          <a:effectLst/>
                          <a:latin typeface="楷体" panose="02010609060101010101" pitchFamily="49" charset="-122"/>
                          <a:ea typeface="楷体" panose="02010609060101010101" pitchFamily="49" charset="-122"/>
                        </a:rPr>
                        <a:t>负债：</a:t>
                      </a:r>
                    </a:p>
                    <a:p>
                      <a:pPr algn="just">
                        <a:lnSpc>
                          <a:spcPts val="1550"/>
                        </a:lnSpc>
                        <a:spcAft>
                          <a:spcPts val="0"/>
                        </a:spcAft>
                      </a:pPr>
                      <a:r>
                        <a:rPr lang="zh-CN" sz="1400" kern="100">
                          <a:effectLst/>
                          <a:latin typeface="楷体" panose="02010609060101010101" pitchFamily="49" charset="-122"/>
                          <a:ea typeface="楷体" panose="02010609060101010101" pitchFamily="49" charset="-122"/>
                        </a:rPr>
                        <a:t>借款</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550"/>
                        </a:lnSpc>
                        <a:spcAft>
                          <a:spcPts val="0"/>
                        </a:spcAft>
                      </a:pPr>
                      <a:r>
                        <a:rPr lang="en-US" sz="1400" kern="100">
                          <a:effectLst/>
                          <a:latin typeface="楷体" panose="02010609060101010101" pitchFamily="49" charset="-122"/>
                          <a:ea typeface="楷体" panose="02010609060101010101" pitchFamily="49" charset="-122"/>
                        </a:rPr>
                        <a:t> </a:t>
                      </a:r>
                      <a:endParaRPr lang="zh-CN" sz="1400" kern="100">
                        <a:effectLst/>
                        <a:latin typeface="楷体" panose="02010609060101010101" pitchFamily="49" charset="-122"/>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550"/>
                        </a:lnSpc>
                        <a:spcAft>
                          <a:spcPts val="0"/>
                        </a:spcAft>
                      </a:pPr>
                      <a:r>
                        <a:rPr lang="en-US" sz="1400" kern="100">
                          <a:effectLst/>
                          <a:latin typeface="楷体" panose="02010609060101010101" pitchFamily="49" charset="-122"/>
                          <a:ea typeface="楷体" panose="02010609060101010101" pitchFamily="49" charset="-122"/>
                        </a:rPr>
                        <a:t> </a:t>
                      </a:r>
                      <a:endParaRPr lang="zh-CN" sz="1400" kern="100">
                        <a:effectLst/>
                        <a:latin typeface="楷体" panose="02010609060101010101" pitchFamily="49" charset="-122"/>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95333435"/>
                  </a:ext>
                </a:extLst>
              </a:tr>
              <a:tr h="592457">
                <a:tc>
                  <a:txBody>
                    <a:bodyPr/>
                    <a:lstStyle/>
                    <a:p>
                      <a:pPr algn="just">
                        <a:lnSpc>
                          <a:spcPts val="1550"/>
                        </a:lnSpc>
                        <a:spcAft>
                          <a:spcPts val="0"/>
                        </a:spcAft>
                      </a:pPr>
                      <a:r>
                        <a:rPr lang="zh-CN" sz="1400" kern="100" dirty="0">
                          <a:effectLst/>
                          <a:latin typeface="楷体" panose="02010609060101010101" pitchFamily="49" charset="-122"/>
                          <a:ea typeface="楷体" panose="02010609060101010101" pitchFamily="49" charset="-122"/>
                        </a:rPr>
                        <a:t>应收票据</a:t>
                      </a:r>
                    </a:p>
                    <a:p>
                      <a:pPr algn="just">
                        <a:lnSpc>
                          <a:spcPts val="1550"/>
                        </a:lnSpc>
                        <a:spcAft>
                          <a:spcPts val="0"/>
                        </a:spcAft>
                      </a:pPr>
                      <a:r>
                        <a:rPr lang="zh-CN" sz="1400" kern="100" dirty="0">
                          <a:effectLst/>
                          <a:latin typeface="楷体" panose="02010609060101010101" pitchFamily="49" charset="-122"/>
                          <a:ea typeface="楷体" panose="02010609060101010101" pitchFamily="49" charset="-122"/>
                        </a:rPr>
                        <a:t>应收账款</a:t>
                      </a:r>
                    </a:p>
                    <a:p>
                      <a:pPr algn="just">
                        <a:lnSpc>
                          <a:spcPts val="1550"/>
                        </a:lnSpc>
                        <a:spcAft>
                          <a:spcPts val="0"/>
                        </a:spcAft>
                      </a:pPr>
                      <a:r>
                        <a:rPr lang="zh-CN" sz="1400" kern="100" dirty="0">
                          <a:effectLst/>
                          <a:latin typeface="楷体" panose="02010609060101010101" pitchFamily="49" charset="-122"/>
                          <a:ea typeface="楷体" panose="02010609060101010101" pitchFamily="49" charset="-122"/>
                        </a:rPr>
                        <a:t>其他应收款</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550"/>
                        </a:lnSpc>
                        <a:spcAft>
                          <a:spcPts val="0"/>
                        </a:spcAft>
                      </a:pPr>
                      <a:r>
                        <a:rPr lang="en-US" sz="1400" kern="100" dirty="0">
                          <a:effectLst/>
                          <a:latin typeface="楷体" panose="02010609060101010101" pitchFamily="49" charset="-122"/>
                          <a:ea typeface="楷体" panose="02010609060101010101" pitchFamily="49" charset="-122"/>
                        </a:rPr>
                        <a:t> </a:t>
                      </a:r>
                      <a:endParaRPr lang="zh-CN" sz="1400" kern="100" dirty="0">
                        <a:effectLst/>
                        <a:latin typeface="楷体" panose="02010609060101010101" pitchFamily="49" charset="-122"/>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550"/>
                        </a:lnSpc>
                        <a:spcAft>
                          <a:spcPts val="0"/>
                        </a:spcAft>
                      </a:pPr>
                      <a:r>
                        <a:rPr lang="en-US" sz="1400" kern="100" dirty="0">
                          <a:effectLst/>
                          <a:latin typeface="楷体" panose="02010609060101010101" pitchFamily="49" charset="-122"/>
                          <a:ea typeface="楷体" panose="02010609060101010101" pitchFamily="49" charset="-122"/>
                        </a:rPr>
                        <a:t> </a:t>
                      </a:r>
                      <a:endParaRPr lang="zh-CN" sz="1400" kern="100" dirty="0">
                        <a:effectLst/>
                        <a:latin typeface="楷体" panose="02010609060101010101" pitchFamily="49" charset="-122"/>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550"/>
                        </a:lnSpc>
                        <a:spcAft>
                          <a:spcPts val="0"/>
                        </a:spcAft>
                      </a:pPr>
                      <a:r>
                        <a:rPr lang="zh-CN" sz="1400" kern="100">
                          <a:effectLst/>
                          <a:latin typeface="楷体" panose="02010609060101010101" pitchFamily="49" charset="-122"/>
                          <a:ea typeface="楷体" panose="02010609060101010101" pitchFamily="49" charset="-122"/>
                        </a:rPr>
                        <a:t>应付票据</a:t>
                      </a:r>
                    </a:p>
                    <a:p>
                      <a:pPr algn="just">
                        <a:lnSpc>
                          <a:spcPts val="1550"/>
                        </a:lnSpc>
                        <a:spcAft>
                          <a:spcPts val="0"/>
                        </a:spcAft>
                      </a:pPr>
                      <a:r>
                        <a:rPr lang="zh-CN" sz="1400" kern="100">
                          <a:effectLst/>
                          <a:latin typeface="楷体" panose="02010609060101010101" pitchFamily="49" charset="-122"/>
                          <a:ea typeface="楷体" panose="02010609060101010101" pitchFamily="49" charset="-122"/>
                        </a:rPr>
                        <a:t>应付账款</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550"/>
                        </a:lnSpc>
                        <a:spcAft>
                          <a:spcPts val="0"/>
                        </a:spcAft>
                      </a:pPr>
                      <a:r>
                        <a:rPr lang="en-US" sz="1400" kern="100">
                          <a:effectLst/>
                          <a:latin typeface="楷体" panose="02010609060101010101" pitchFamily="49" charset="-122"/>
                          <a:ea typeface="楷体" panose="02010609060101010101" pitchFamily="49" charset="-122"/>
                        </a:rPr>
                        <a:t> </a:t>
                      </a:r>
                      <a:endParaRPr lang="zh-CN" sz="1400" kern="100">
                        <a:effectLst/>
                        <a:latin typeface="楷体" panose="02010609060101010101" pitchFamily="49" charset="-122"/>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550"/>
                        </a:lnSpc>
                        <a:spcAft>
                          <a:spcPts val="0"/>
                        </a:spcAft>
                      </a:pPr>
                      <a:r>
                        <a:rPr lang="en-US" sz="1400" kern="100">
                          <a:effectLst/>
                          <a:latin typeface="楷体" panose="02010609060101010101" pitchFamily="49" charset="-122"/>
                          <a:ea typeface="楷体" panose="02010609060101010101" pitchFamily="49" charset="-122"/>
                        </a:rPr>
                        <a:t> </a:t>
                      </a:r>
                      <a:endParaRPr lang="zh-CN" sz="1400" kern="100">
                        <a:effectLst/>
                        <a:latin typeface="楷体" panose="02010609060101010101" pitchFamily="49" charset="-122"/>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0079398"/>
                  </a:ext>
                </a:extLst>
              </a:tr>
              <a:tr h="394971">
                <a:tc>
                  <a:txBody>
                    <a:bodyPr/>
                    <a:lstStyle/>
                    <a:p>
                      <a:pPr algn="just">
                        <a:lnSpc>
                          <a:spcPts val="1550"/>
                        </a:lnSpc>
                        <a:spcAft>
                          <a:spcPts val="0"/>
                        </a:spcAft>
                      </a:pPr>
                      <a:r>
                        <a:rPr lang="zh-CN" sz="1400" kern="100" dirty="0">
                          <a:effectLst/>
                          <a:latin typeface="楷体" panose="02010609060101010101" pitchFamily="49" charset="-122"/>
                          <a:ea typeface="楷体" panose="02010609060101010101" pitchFamily="49" charset="-122"/>
                        </a:rPr>
                        <a:t>预付款项</a:t>
                      </a:r>
                    </a:p>
                    <a:p>
                      <a:pPr algn="just">
                        <a:lnSpc>
                          <a:spcPts val="1550"/>
                        </a:lnSpc>
                        <a:spcAft>
                          <a:spcPts val="0"/>
                        </a:spcAft>
                      </a:pPr>
                      <a:r>
                        <a:rPr lang="zh-CN" sz="1400" kern="100" dirty="0">
                          <a:effectLst/>
                          <a:latin typeface="楷体" panose="02010609060101010101" pitchFamily="49" charset="-122"/>
                          <a:ea typeface="楷体" panose="02010609060101010101" pitchFamily="49" charset="-122"/>
                        </a:rPr>
                        <a:t>存货</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550"/>
                        </a:lnSpc>
                        <a:spcAft>
                          <a:spcPts val="0"/>
                        </a:spcAft>
                      </a:pPr>
                      <a:r>
                        <a:rPr lang="en-US" sz="1400" kern="100">
                          <a:effectLst/>
                          <a:latin typeface="楷体" panose="02010609060101010101" pitchFamily="49" charset="-122"/>
                          <a:ea typeface="楷体" panose="02010609060101010101" pitchFamily="49" charset="-122"/>
                        </a:rPr>
                        <a:t> </a:t>
                      </a:r>
                      <a:endParaRPr lang="zh-CN" sz="1400" kern="100">
                        <a:effectLst/>
                        <a:latin typeface="楷体" panose="02010609060101010101" pitchFamily="49" charset="-122"/>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550"/>
                        </a:lnSpc>
                        <a:spcAft>
                          <a:spcPts val="0"/>
                        </a:spcAft>
                      </a:pPr>
                      <a:r>
                        <a:rPr lang="en-US" sz="1400" kern="100" dirty="0">
                          <a:effectLst/>
                          <a:latin typeface="楷体" panose="02010609060101010101" pitchFamily="49" charset="-122"/>
                          <a:ea typeface="楷体" panose="02010609060101010101" pitchFamily="49" charset="-122"/>
                        </a:rPr>
                        <a:t> </a:t>
                      </a:r>
                      <a:endParaRPr lang="zh-CN" sz="1400" kern="100" dirty="0">
                        <a:effectLst/>
                        <a:latin typeface="楷体" panose="02010609060101010101" pitchFamily="49" charset="-122"/>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550"/>
                        </a:lnSpc>
                        <a:spcAft>
                          <a:spcPts val="0"/>
                        </a:spcAft>
                      </a:pPr>
                      <a:r>
                        <a:rPr lang="zh-CN" sz="1400" kern="100" dirty="0">
                          <a:effectLst/>
                          <a:latin typeface="楷体" panose="02010609060101010101" pitchFamily="49" charset="-122"/>
                          <a:ea typeface="楷体" panose="02010609060101010101" pitchFamily="49" charset="-122"/>
                        </a:rPr>
                        <a:t>预收款项</a:t>
                      </a:r>
                    </a:p>
                    <a:p>
                      <a:pPr algn="just">
                        <a:lnSpc>
                          <a:spcPts val="1550"/>
                        </a:lnSpc>
                        <a:spcAft>
                          <a:spcPts val="0"/>
                        </a:spcAft>
                      </a:pPr>
                      <a:r>
                        <a:rPr lang="zh-CN" sz="1400" kern="100" dirty="0">
                          <a:effectLst/>
                          <a:latin typeface="楷体" panose="02010609060101010101" pitchFamily="49" charset="-122"/>
                          <a:ea typeface="楷体" panose="02010609060101010101" pitchFamily="49" charset="-122"/>
                        </a:rPr>
                        <a:t>其他应付款</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550"/>
                        </a:lnSpc>
                        <a:spcAft>
                          <a:spcPts val="0"/>
                        </a:spcAft>
                      </a:pPr>
                      <a:r>
                        <a:rPr lang="en-US" sz="1400" kern="100">
                          <a:effectLst/>
                          <a:latin typeface="楷体" panose="02010609060101010101" pitchFamily="49" charset="-122"/>
                          <a:ea typeface="楷体" panose="02010609060101010101" pitchFamily="49" charset="-122"/>
                        </a:rPr>
                        <a:t> </a:t>
                      </a:r>
                      <a:endParaRPr lang="zh-CN" sz="1400" kern="100">
                        <a:effectLst/>
                        <a:latin typeface="楷体" panose="02010609060101010101" pitchFamily="49" charset="-122"/>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550"/>
                        </a:lnSpc>
                        <a:spcAft>
                          <a:spcPts val="0"/>
                        </a:spcAft>
                      </a:pPr>
                      <a:r>
                        <a:rPr lang="en-US" sz="1400" kern="100" dirty="0">
                          <a:effectLst/>
                          <a:latin typeface="楷体" panose="02010609060101010101" pitchFamily="49" charset="-122"/>
                          <a:ea typeface="楷体" panose="02010609060101010101" pitchFamily="49" charset="-122"/>
                        </a:rPr>
                        <a:t> </a:t>
                      </a:r>
                      <a:endParaRPr lang="zh-CN" sz="1400" kern="100" dirty="0">
                        <a:effectLst/>
                        <a:latin typeface="楷体" panose="02010609060101010101" pitchFamily="49" charset="-122"/>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2147536"/>
                  </a:ext>
                </a:extLst>
              </a:tr>
              <a:tr h="394971">
                <a:tc>
                  <a:txBody>
                    <a:bodyPr/>
                    <a:lstStyle/>
                    <a:p>
                      <a:pPr algn="just">
                        <a:lnSpc>
                          <a:spcPts val="1550"/>
                        </a:lnSpc>
                        <a:spcAft>
                          <a:spcPts val="0"/>
                        </a:spcAft>
                      </a:pPr>
                      <a:r>
                        <a:rPr lang="zh-CN" sz="1400" kern="100">
                          <a:effectLst/>
                          <a:latin typeface="楷体" panose="02010609060101010101" pitchFamily="49" charset="-122"/>
                          <a:ea typeface="楷体" panose="02010609060101010101" pitchFamily="49" charset="-122"/>
                        </a:rPr>
                        <a:t>金融资产投资</a:t>
                      </a:r>
                    </a:p>
                    <a:p>
                      <a:pPr algn="just">
                        <a:lnSpc>
                          <a:spcPts val="1550"/>
                        </a:lnSpc>
                        <a:spcAft>
                          <a:spcPts val="0"/>
                        </a:spcAft>
                      </a:pPr>
                      <a:r>
                        <a:rPr lang="zh-CN" sz="1400" kern="100">
                          <a:effectLst/>
                          <a:latin typeface="楷体" panose="02010609060101010101" pitchFamily="49" charset="-122"/>
                          <a:ea typeface="楷体" panose="02010609060101010101" pitchFamily="49" charset="-122"/>
                        </a:rPr>
                        <a:t>长期股权投资</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550"/>
                        </a:lnSpc>
                        <a:spcAft>
                          <a:spcPts val="0"/>
                        </a:spcAft>
                      </a:pPr>
                      <a:r>
                        <a:rPr lang="en-US" sz="1400" kern="100">
                          <a:effectLst/>
                          <a:latin typeface="楷体" panose="02010609060101010101" pitchFamily="49" charset="-122"/>
                          <a:ea typeface="楷体" panose="02010609060101010101" pitchFamily="49" charset="-122"/>
                        </a:rPr>
                        <a:t> </a:t>
                      </a:r>
                      <a:endParaRPr lang="zh-CN" sz="1400" kern="100">
                        <a:effectLst/>
                        <a:latin typeface="楷体" panose="02010609060101010101" pitchFamily="49" charset="-122"/>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550"/>
                        </a:lnSpc>
                        <a:spcAft>
                          <a:spcPts val="0"/>
                        </a:spcAft>
                      </a:pPr>
                      <a:r>
                        <a:rPr lang="en-US" sz="1400" kern="100" dirty="0">
                          <a:effectLst/>
                          <a:latin typeface="楷体" panose="02010609060101010101" pitchFamily="49" charset="-122"/>
                          <a:ea typeface="楷体" panose="02010609060101010101" pitchFamily="49" charset="-122"/>
                        </a:rPr>
                        <a:t> </a:t>
                      </a:r>
                      <a:endParaRPr lang="zh-CN" sz="1400" kern="100" dirty="0">
                        <a:effectLst/>
                        <a:latin typeface="楷体" panose="02010609060101010101" pitchFamily="49" charset="-122"/>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550"/>
                        </a:lnSpc>
                        <a:spcAft>
                          <a:spcPts val="0"/>
                        </a:spcAft>
                      </a:pPr>
                      <a:r>
                        <a:rPr lang="zh-CN" sz="1400" kern="100" dirty="0">
                          <a:effectLst/>
                          <a:latin typeface="楷体" panose="02010609060101010101" pitchFamily="49" charset="-122"/>
                          <a:ea typeface="楷体" panose="02010609060101010101" pitchFamily="49" charset="-122"/>
                        </a:rPr>
                        <a:t>应付债券</a:t>
                      </a:r>
                    </a:p>
                    <a:p>
                      <a:pPr algn="just">
                        <a:lnSpc>
                          <a:spcPts val="1550"/>
                        </a:lnSpc>
                        <a:spcAft>
                          <a:spcPts val="0"/>
                        </a:spcAft>
                      </a:pPr>
                      <a:r>
                        <a:rPr lang="zh-CN" sz="1400" kern="100" dirty="0">
                          <a:effectLst/>
                          <a:latin typeface="楷体" panose="02010609060101010101" pitchFamily="49" charset="-122"/>
                          <a:ea typeface="楷体" panose="02010609060101010101" pitchFamily="49" charset="-122"/>
                        </a:rPr>
                        <a:t>应付破产费用</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550"/>
                        </a:lnSpc>
                        <a:spcAft>
                          <a:spcPts val="0"/>
                        </a:spcAft>
                      </a:pPr>
                      <a:r>
                        <a:rPr lang="en-US" sz="1400" kern="100">
                          <a:effectLst/>
                          <a:latin typeface="楷体" panose="02010609060101010101" pitchFamily="49" charset="-122"/>
                          <a:ea typeface="楷体" panose="02010609060101010101" pitchFamily="49" charset="-122"/>
                        </a:rPr>
                        <a:t> </a:t>
                      </a:r>
                      <a:endParaRPr lang="zh-CN" sz="1400" kern="100">
                        <a:effectLst/>
                        <a:latin typeface="楷体" panose="02010609060101010101" pitchFamily="49" charset="-122"/>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550"/>
                        </a:lnSpc>
                        <a:spcAft>
                          <a:spcPts val="0"/>
                        </a:spcAft>
                      </a:pPr>
                      <a:r>
                        <a:rPr lang="en-US" sz="1400" kern="100">
                          <a:effectLst/>
                          <a:latin typeface="楷体" panose="02010609060101010101" pitchFamily="49" charset="-122"/>
                          <a:ea typeface="楷体" panose="02010609060101010101" pitchFamily="49" charset="-122"/>
                        </a:rPr>
                        <a:t> </a:t>
                      </a:r>
                      <a:endParaRPr lang="zh-CN" sz="1400" kern="100">
                        <a:effectLst/>
                        <a:latin typeface="楷体" panose="02010609060101010101" pitchFamily="49" charset="-122"/>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35247897"/>
                  </a:ext>
                </a:extLst>
              </a:tr>
              <a:tr h="592457">
                <a:tc>
                  <a:txBody>
                    <a:bodyPr/>
                    <a:lstStyle/>
                    <a:p>
                      <a:pPr algn="just">
                        <a:lnSpc>
                          <a:spcPts val="1550"/>
                        </a:lnSpc>
                        <a:spcAft>
                          <a:spcPts val="0"/>
                        </a:spcAft>
                      </a:pPr>
                      <a:r>
                        <a:rPr lang="zh-CN" sz="1400" kern="100" dirty="0">
                          <a:effectLst/>
                          <a:latin typeface="楷体" panose="02010609060101010101" pitchFamily="49" charset="-122"/>
                          <a:ea typeface="楷体" panose="02010609060101010101" pitchFamily="49" charset="-122"/>
                        </a:rPr>
                        <a:t>投资性房地产</a:t>
                      </a:r>
                    </a:p>
                    <a:p>
                      <a:pPr algn="just">
                        <a:lnSpc>
                          <a:spcPts val="1550"/>
                        </a:lnSpc>
                        <a:spcAft>
                          <a:spcPts val="0"/>
                        </a:spcAft>
                      </a:pPr>
                      <a:r>
                        <a:rPr lang="zh-CN" sz="1400" kern="100" dirty="0">
                          <a:effectLst/>
                          <a:latin typeface="楷体" panose="02010609060101010101" pitchFamily="49" charset="-122"/>
                          <a:ea typeface="楷体" panose="02010609060101010101" pitchFamily="49" charset="-122"/>
                        </a:rPr>
                        <a:t>固定资产</a:t>
                      </a:r>
                    </a:p>
                    <a:p>
                      <a:pPr algn="just">
                        <a:lnSpc>
                          <a:spcPts val="1550"/>
                        </a:lnSpc>
                        <a:spcAft>
                          <a:spcPts val="0"/>
                        </a:spcAft>
                      </a:pPr>
                      <a:r>
                        <a:rPr lang="zh-CN" sz="1400" kern="100" dirty="0">
                          <a:effectLst/>
                          <a:latin typeface="楷体" panose="02010609060101010101" pitchFamily="49" charset="-122"/>
                          <a:ea typeface="楷体" panose="02010609060101010101" pitchFamily="49" charset="-122"/>
                        </a:rPr>
                        <a:t>在建工程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550"/>
                        </a:lnSpc>
                        <a:spcAft>
                          <a:spcPts val="0"/>
                        </a:spcAft>
                      </a:pPr>
                      <a:r>
                        <a:rPr lang="en-US" sz="1400" kern="100" dirty="0">
                          <a:effectLst/>
                          <a:latin typeface="楷体" panose="02010609060101010101" pitchFamily="49" charset="-122"/>
                          <a:ea typeface="楷体" panose="02010609060101010101" pitchFamily="49" charset="-122"/>
                        </a:rPr>
                        <a:t> </a:t>
                      </a:r>
                      <a:endParaRPr lang="zh-CN" sz="1400" kern="100" dirty="0">
                        <a:effectLst/>
                        <a:latin typeface="楷体" panose="02010609060101010101" pitchFamily="49" charset="-122"/>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550"/>
                        </a:lnSpc>
                        <a:spcAft>
                          <a:spcPts val="0"/>
                        </a:spcAft>
                      </a:pPr>
                      <a:r>
                        <a:rPr lang="en-US" sz="1400" kern="100">
                          <a:effectLst/>
                          <a:latin typeface="楷体" panose="02010609060101010101" pitchFamily="49" charset="-122"/>
                          <a:ea typeface="楷体" panose="02010609060101010101" pitchFamily="49" charset="-122"/>
                        </a:rPr>
                        <a:t> </a:t>
                      </a:r>
                      <a:endParaRPr lang="zh-CN" sz="1400" kern="100">
                        <a:effectLst/>
                        <a:latin typeface="楷体" panose="02010609060101010101" pitchFamily="49" charset="-122"/>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550"/>
                        </a:lnSpc>
                        <a:spcAft>
                          <a:spcPts val="0"/>
                        </a:spcAft>
                      </a:pPr>
                      <a:r>
                        <a:rPr lang="zh-CN" sz="1400" kern="100" dirty="0">
                          <a:effectLst/>
                          <a:latin typeface="楷体" panose="02010609060101010101" pitchFamily="49" charset="-122"/>
                          <a:ea typeface="楷体" panose="02010609060101010101" pitchFamily="49" charset="-122"/>
                        </a:rPr>
                        <a:t>应付共益债务</a:t>
                      </a:r>
                    </a:p>
                    <a:p>
                      <a:pPr algn="just">
                        <a:lnSpc>
                          <a:spcPts val="1550"/>
                        </a:lnSpc>
                        <a:spcAft>
                          <a:spcPts val="0"/>
                        </a:spcAft>
                      </a:pPr>
                      <a:r>
                        <a:rPr lang="zh-CN" sz="1400" kern="100" dirty="0">
                          <a:effectLst/>
                          <a:latin typeface="楷体" panose="02010609060101010101" pitchFamily="49" charset="-122"/>
                          <a:ea typeface="楷体" panose="02010609060101010101" pitchFamily="49" charset="-122"/>
                        </a:rPr>
                        <a:t>应付职工薪酬</a:t>
                      </a:r>
                    </a:p>
                    <a:p>
                      <a:pPr algn="just">
                        <a:lnSpc>
                          <a:spcPts val="1550"/>
                        </a:lnSpc>
                        <a:spcAft>
                          <a:spcPts val="0"/>
                        </a:spcAft>
                      </a:pPr>
                      <a:r>
                        <a:rPr lang="zh-CN" sz="1400" kern="100" dirty="0">
                          <a:effectLst/>
                          <a:latin typeface="楷体" panose="02010609060101010101" pitchFamily="49" charset="-122"/>
                          <a:ea typeface="楷体" panose="02010609060101010101" pitchFamily="49" charset="-122"/>
                        </a:rPr>
                        <a:t>应交税费</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550"/>
                        </a:lnSpc>
                        <a:spcAft>
                          <a:spcPts val="0"/>
                        </a:spcAft>
                      </a:pPr>
                      <a:r>
                        <a:rPr lang="en-US" sz="1400" kern="100">
                          <a:effectLst/>
                          <a:latin typeface="楷体" panose="02010609060101010101" pitchFamily="49" charset="-122"/>
                          <a:ea typeface="楷体" panose="02010609060101010101" pitchFamily="49" charset="-122"/>
                        </a:rPr>
                        <a:t> </a:t>
                      </a:r>
                      <a:endParaRPr lang="zh-CN" sz="1400" kern="100">
                        <a:effectLst/>
                        <a:latin typeface="楷体" panose="02010609060101010101" pitchFamily="49" charset="-122"/>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550"/>
                        </a:lnSpc>
                        <a:spcAft>
                          <a:spcPts val="0"/>
                        </a:spcAft>
                      </a:pPr>
                      <a:r>
                        <a:rPr lang="en-US" sz="1400" kern="100">
                          <a:effectLst/>
                          <a:latin typeface="楷体" panose="02010609060101010101" pitchFamily="49" charset="-122"/>
                          <a:ea typeface="楷体" panose="02010609060101010101" pitchFamily="49" charset="-122"/>
                        </a:rPr>
                        <a:t> </a:t>
                      </a:r>
                      <a:endParaRPr lang="zh-CN" sz="1400" kern="100">
                        <a:effectLst/>
                        <a:latin typeface="楷体" panose="02010609060101010101" pitchFamily="49" charset="-122"/>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3567778"/>
                  </a:ext>
                </a:extLst>
              </a:tr>
              <a:tr h="197486">
                <a:tc>
                  <a:txBody>
                    <a:bodyPr/>
                    <a:lstStyle/>
                    <a:p>
                      <a:pPr algn="just">
                        <a:lnSpc>
                          <a:spcPts val="1550"/>
                        </a:lnSpc>
                        <a:spcAft>
                          <a:spcPts val="0"/>
                        </a:spcAft>
                      </a:pPr>
                      <a:r>
                        <a:rPr lang="zh-CN" sz="1400" kern="100" dirty="0">
                          <a:effectLst/>
                          <a:latin typeface="楷体" panose="02010609060101010101" pitchFamily="49" charset="-122"/>
                          <a:ea typeface="楷体" panose="02010609060101010101" pitchFamily="49" charset="-122"/>
                        </a:rPr>
                        <a:t>无形资产</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550"/>
                        </a:lnSpc>
                        <a:spcAft>
                          <a:spcPts val="0"/>
                        </a:spcAft>
                      </a:pPr>
                      <a:r>
                        <a:rPr lang="en-US" sz="1400" kern="100">
                          <a:effectLst/>
                          <a:latin typeface="楷体" panose="02010609060101010101" pitchFamily="49" charset="-122"/>
                          <a:ea typeface="楷体" panose="02010609060101010101" pitchFamily="49" charset="-122"/>
                        </a:rPr>
                        <a:t> </a:t>
                      </a:r>
                      <a:endParaRPr lang="zh-CN" sz="1400" kern="100">
                        <a:effectLst/>
                        <a:latin typeface="楷体" panose="02010609060101010101" pitchFamily="49" charset="-122"/>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550"/>
                        </a:lnSpc>
                        <a:spcAft>
                          <a:spcPts val="0"/>
                        </a:spcAft>
                      </a:pPr>
                      <a:r>
                        <a:rPr lang="en-US" sz="1400" kern="100">
                          <a:effectLst/>
                          <a:latin typeface="楷体" panose="02010609060101010101" pitchFamily="49" charset="-122"/>
                          <a:ea typeface="楷体" panose="02010609060101010101" pitchFamily="49" charset="-122"/>
                        </a:rPr>
                        <a:t> </a:t>
                      </a:r>
                      <a:endParaRPr lang="zh-CN" sz="1400" kern="100">
                        <a:effectLst/>
                        <a:latin typeface="楷体" panose="02010609060101010101" pitchFamily="49" charset="-122"/>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550"/>
                        </a:lnSpc>
                        <a:spcAft>
                          <a:spcPts val="0"/>
                        </a:spcAft>
                      </a:pPr>
                      <a:r>
                        <a:rPr lang="en-US" sz="1400" kern="100" dirty="0">
                          <a:effectLst/>
                          <a:latin typeface="楷体" panose="02010609060101010101" pitchFamily="49" charset="-122"/>
                          <a:ea typeface="楷体" panose="02010609060101010101" pitchFamily="49" charset="-122"/>
                        </a:rPr>
                        <a:t>……</a:t>
                      </a:r>
                      <a:endParaRPr lang="zh-CN" sz="1400" kern="100" dirty="0">
                        <a:effectLst/>
                        <a:latin typeface="楷体" panose="02010609060101010101" pitchFamily="49" charset="-122"/>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550"/>
                        </a:lnSpc>
                        <a:spcAft>
                          <a:spcPts val="0"/>
                        </a:spcAft>
                      </a:pPr>
                      <a:r>
                        <a:rPr lang="en-US" sz="1400" kern="100">
                          <a:effectLst/>
                          <a:latin typeface="楷体" panose="02010609060101010101" pitchFamily="49" charset="-122"/>
                          <a:ea typeface="楷体" panose="02010609060101010101" pitchFamily="49" charset="-122"/>
                        </a:rPr>
                        <a:t> </a:t>
                      </a:r>
                      <a:endParaRPr lang="zh-CN" sz="1400" kern="100">
                        <a:effectLst/>
                        <a:latin typeface="楷体" panose="02010609060101010101" pitchFamily="49" charset="-122"/>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550"/>
                        </a:lnSpc>
                        <a:spcAft>
                          <a:spcPts val="0"/>
                        </a:spcAft>
                      </a:pPr>
                      <a:r>
                        <a:rPr lang="en-US" sz="1400" kern="100">
                          <a:effectLst/>
                          <a:latin typeface="楷体" panose="02010609060101010101" pitchFamily="49" charset="-122"/>
                          <a:ea typeface="楷体" panose="02010609060101010101" pitchFamily="49" charset="-122"/>
                        </a:rPr>
                        <a:t> </a:t>
                      </a:r>
                      <a:endParaRPr lang="zh-CN" sz="1400" kern="100">
                        <a:effectLst/>
                        <a:latin typeface="楷体" panose="02010609060101010101" pitchFamily="49" charset="-122"/>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0391237"/>
                  </a:ext>
                </a:extLst>
              </a:tr>
              <a:tr h="394971">
                <a:tc>
                  <a:txBody>
                    <a:bodyPr/>
                    <a:lstStyle/>
                    <a:p>
                      <a:pPr algn="just">
                        <a:lnSpc>
                          <a:spcPts val="1550"/>
                        </a:lnSpc>
                        <a:spcAft>
                          <a:spcPts val="0"/>
                        </a:spcAft>
                      </a:pPr>
                      <a:r>
                        <a:rPr lang="en-US" sz="1400" kern="100" dirty="0">
                          <a:effectLst/>
                          <a:latin typeface="楷体" panose="02010609060101010101" pitchFamily="49" charset="-122"/>
                          <a:ea typeface="楷体" panose="02010609060101010101" pitchFamily="49" charset="-122"/>
                        </a:rPr>
                        <a:t>……</a:t>
                      </a:r>
                      <a:endParaRPr lang="zh-CN" sz="1400" kern="100" dirty="0">
                        <a:effectLst/>
                        <a:latin typeface="楷体" panose="02010609060101010101" pitchFamily="49" charset="-122"/>
                        <a:ea typeface="楷体" panose="02010609060101010101" pitchFamily="49" charset="-122"/>
                      </a:endParaRPr>
                    </a:p>
                    <a:p>
                      <a:pPr algn="just">
                        <a:lnSpc>
                          <a:spcPts val="1550"/>
                        </a:lnSpc>
                        <a:spcAft>
                          <a:spcPts val="0"/>
                        </a:spcAft>
                      </a:pPr>
                      <a:r>
                        <a:rPr lang="zh-CN" sz="1400" kern="100" dirty="0">
                          <a:effectLst/>
                          <a:latin typeface="楷体" panose="02010609060101010101" pitchFamily="49" charset="-122"/>
                          <a:ea typeface="楷体" panose="02010609060101010101" pitchFamily="49" charset="-122"/>
                        </a:rPr>
                        <a:t>资产总计</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550"/>
                        </a:lnSpc>
                        <a:spcAft>
                          <a:spcPts val="0"/>
                        </a:spcAft>
                      </a:pPr>
                      <a:r>
                        <a:rPr lang="en-US" sz="1400" kern="100">
                          <a:effectLst/>
                          <a:latin typeface="楷体" panose="02010609060101010101" pitchFamily="49" charset="-122"/>
                          <a:ea typeface="楷体" panose="02010609060101010101" pitchFamily="49" charset="-122"/>
                        </a:rPr>
                        <a:t> </a:t>
                      </a:r>
                      <a:endParaRPr lang="zh-CN" sz="1400" kern="100">
                        <a:effectLst/>
                        <a:latin typeface="楷体" panose="02010609060101010101" pitchFamily="49" charset="-122"/>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550"/>
                        </a:lnSpc>
                        <a:spcAft>
                          <a:spcPts val="0"/>
                        </a:spcAft>
                      </a:pPr>
                      <a:r>
                        <a:rPr lang="en-US" sz="1400" kern="100">
                          <a:effectLst/>
                          <a:latin typeface="楷体" panose="02010609060101010101" pitchFamily="49" charset="-122"/>
                          <a:ea typeface="楷体" panose="02010609060101010101" pitchFamily="49" charset="-122"/>
                        </a:rPr>
                        <a:t> </a:t>
                      </a:r>
                      <a:endParaRPr lang="zh-CN" sz="1400" kern="100">
                        <a:effectLst/>
                        <a:latin typeface="楷体" panose="02010609060101010101" pitchFamily="49" charset="-122"/>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550"/>
                        </a:lnSpc>
                        <a:spcAft>
                          <a:spcPts val="0"/>
                        </a:spcAft>
                      </a:pPr>
                      <a:endParaRPr lang="en-US" altLang="zh-CN" sz="1400" kern="100" dirty="0">
                        <a:effectLst/>
                        <a:latin typeface="楷体" panose="02010609060101010101" pitchFamily="49" charset="-122"/>
                        <a:ea typeface="楷体" panose="02010609060101010101" pitchFamily="49" charset="-122"/>
                      </a:endParaRPr>
                    </a:p>
                    <a:p>
                      <a:pPr algn="just">
                        <a:lnSpc>
                          <a:spcPts val="1550"/>
                        </a:lnSpc>
                        <a:spcAft>
                          <a:spcPts val="0"/>
                        </a:spcAft>
                      </a:pPr>
                      <a:r>
                        <a:rPr lang="zh-CN" sz="1400" kern="100" dirty="0">
                          <a:effectLst/>
                          <a:latin typeface="楷体" panose="02010609060101010101" pitchFamily="49" charset="-122"/>
                          <a:ea typeface="楷体" panose="02010609060101010101" pitchFamily="49" charset="-122"/>
                        </a:rPr>
                        <a:t>负债合计</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550"/>
                        </a:lnSpc>
                        <a:spcAft>
                          <a:spcPts val="0"/>
                        </a:spcAft>
                      </a:pPr>
                      <a:r>
                        <a:rPr lang="en-US" sz="1400" kern="100">
                          <a:effectLst/>
                          <a:latin typeface="楷体" panose="02010609060101010101" pitchFamily="49" charset="-122"/>
                          <a:ea typeface="楷体" panose="02010609060101010101" pitchFamily="49" charset="-122"/>
                        </a:rPr>
                        <a:t> </a:t>
                      </a:r>
                      <a:endParaRPr lang="zh-CN" sz="1400" kern="100">
                        <a:effectLst/>
                        <a:latin typeface="楷体" panose="02010609060101010101" pitchFamily="49" charset="-122"/>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550"/>
                        </a:lnSpc>
                        <a:spcAft>
                          <a:spcPts val="0"/>
                        </a:spcAft>
                      </a:pPr>
                      <a:r>
                        <a:rPr lang="en-US" sz="1400" kern="100">
                          <a:effectLst/>
                          <a:latin typeface="楷体" panose="02010609060101010101" pitchFamily="49" charset="-122"/>
                          <a:ea typeface="楷体" panose="02010609060101010101" pitchFamily="49" charset="-122"/>
                        </a:rPr>
                        <a:t> </a:t>
                      </a:r>
                      <a:endParaRPr lang="zh-CN" sz="1400" kern="100">
                        <a:effectLst/>
                        <a:latin typeface="楷体" panose="02010609060101010101" pitchFamily="49" charset="-122"/>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16057749"/>
                  </a:ext>
                </a:extLst>
              </a:tr>
              <a:tr h="197486">
                <a:tc>
                  <a:txBody>
                    <a:bodyPr/>
                    <a:lstStyle/>
                    <a:p>
                      <a:pPr algn="just">
                        <a:lnSpc>
                          <a:spcPts val="1550"/>
                        </a:lnSpc>
                        <a:spcAft>
                          <a:spcPts val="0"/>
                        </a:spcAft>
                      </a:pPr>
                      <a:r>
                        <a:rPr lang="en-US" sz="1400" kern="100">
                          <a:effectLst/>
                          <a:latin typeface="楷体" panose="02010609060101010101" pitchFamily="49" charset="-122"/>
                          <a:ea typeface="楷体" panose="02010609060101010101" pitchFamily="49" charset="-122"/>
                        </a:rPr>
                        <a:t> </a:t>
                      </a:r>
                      <a:endParaRPr lang="zh-CN" sz="1400" kern="100">
                        <a:effectLst/>
                        <a:latin typeface="楷体" panose="02010609060101010101" pitchFamily="49" charset="-122"/>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550"/>
                        </a:lnSpc>
                        <a:spcAft>
                          <a:spcPts val="0"/>
                        </a:spcAft>
                      </a:pPr>
                      <a:r>
                        <a:rPr lang="en-US" sz="1400" kern="100">
                          <a:effectLst/>
                          <a:latin typeface="楷体" panose="02010609060101010101" pitchFamily="49" charset="-122"/>
                          <a:ea typeface="楷体" panose="02010609060101010101" pitchFamily="49" charset="-122"/>
                        </a:rPr>
                        <a:t> </a:t>
                      </a:r>
                      <a:endParaRPr lang="zh-CN" sz="1400" kern="100">
                        <a:effectLst/>
                        <a:latin typeface="楷体" panose="02010609060101010101" pitchFamily="49" charset="-122"/>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550"/>
                        </a:lnSpc>
                        <a:spcAft>
                          <a:spcPts val="0"/>
                        </a:spcAft>
                      </a:pPr>
                      <a:r>
                        <a:rPr lang="en-US" sz="1400" kern="100">
                          <a:effectLst/>
                          <a:latin typeface="楷体" panose="02010609060101010101" pitchFamily="49" charset="-122"/>
                          <a:ea typeface="楷体" panose="02010609060101010101" pitchFamily="49" charset="-122"/>
                        </a:rPr>
                        <a:t> </a:t>
                      </a:r>
                      <a:endParaRPr lang="zh-CN" sz="1400" kern="100">
                        <a:effectLst/>
                        <a:latin typeface="楷体" panose="02010609060101010101" pitchFamily="49" charset="-122"/>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550"/>
                        </a:lnSpc>
                        <a:spcAft>
                          <a:spcPts val="0"/>
                        </a:spcAft>
                      </a:pPr>
                      <a:r>
                        <a:rPr lang="zh-CN" sz="1400" kern="100" dirty="0">
                          <a:effectLst/>
                          <a:latin typeface="楷体" panose="02010609060101010101" pitchFamily="49" charset="-122"/>
                          <a:ea typeface="楷体" panose="02010609060101010101" pitchFamily="49" charset="-122"/>
                        </a:rPr>
                        <a:t>清算净值：</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550"/>
                        </a:lnSpc>
                        <a:spcAft>
                          <a:spcPts val="0"/>
                        </a:spcAft>
                      </a:pPr>
                      <a:r>
                        <a:rPr lang="en-US" sz="1400" kern="100">
                          <a:effectLst/>
                          <a:latin typeface="楷体" panose="02010609060101010101" pitchFamily="49" charset="-122"/>
                          <a:ea typeface="楷体" panose="02010609060101010101" pitchFamily="49" charset="-122"/>
                        </a:rPr>
                        <a:t> </a:t>
                      </a:r>
                      <a:endParaRPr lang="zh-CN" sz="1400" kern="100">
                        <a:effectLst/>
                        <a:latin typeface="楷体" panose="02010609060101010101" pitchFamily="49" charset="-122"/>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550"/>
                        </a:lnSpc>
                        <a:spcAft>
                          <a:spcPts val="0"/>
                        </a:spcAft>
                      </a:pPr>
                      <a:r>
                        <a:rPr lang="en-US" sz="1400" kern="100">
                          <a:effectLst/>
                          <a:latin typeface="楷体" panose="02010609060101010101" pitchFamily="49" charset="-122"/>
                          <a:ea typeface="楷体" panose="02010609060101010101" pitchFamily="49" charset="-122"/>
                        </a:rPr>
                        <a:t> </a:t>
                      </a:r>
                      <a:endParaRPr lang="zh-CN" sz="1400" kern="100">
                        <a:effectLst/>
                        <a:latin typeface="楷体" panose="02010609060101010101" pitchFamily="49" charset="-122"/>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5100506"/>
                  </a:ext>
                </a:extLst>
              </a:tr>
              <a:tr h="394971">
                <a:tc>
                  <a:txBody>
                    <a:bodyPr/>
                    <a:lstStyle/>
                    <a:p>
                      <a:pPr algn="just">
                        <a:lnSpc>
                          <a:spcPts val="1550"/>
                        </a:lnSpc>
                        <a:spcAft>
                          <a:spcPts val="0"/>
                        </a:spcAft>
                      </a:pPr>
                      <a:r>
                        <a:rPr lang="en-US" sz="1400" kern="100" dirty="0">
                          <a:effectLst/>
                          <a:latin typeface="楷体" panose="02010609060101010101" pitchFamily="49" charset="-122"/>
                          <a:ea typeface="楷体" panose="02010609060101010101" pitchFamily="49" charset="-122"/>
                        </a:rPr>
                        <a:t> </a:t>
                      </a:r>
                      <a:endParaRPr lang="zh-CN" sz="1400" kern="100" dirty="0">
                        <a:effectLst/>
                        <a:latin typeface="楷体" panose="02010609060101010101" pitchFamily="49" charset="-122"/>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550"/>
                        </a:lnSpc>
                        <a:spcAft>
                          <a:spcPts val="0"/>
                        </a:spcAft>
                      </a:pPr>
                      <a:r>
                        <a:rPr lang="en-US" sz="1400" kern="100">
                          <a:effectLst/>
                          <a:latin typeface="楷体" panose="02010609060101010101" pitchFamily="49" charset="-122"/>
                          <a:ea typeface="楷体" panose="02010609060101010101" pitchFamily="49" charset="-122"/>
                        </a:rPr>
                        <a:t> </a:t>
                      </a:r>
                      <a:endParaRPr lang="zh-CN" sz="1400" kern="100">
                        <a:effectLst/>
                        <a:latin typeface="楷体" panose="02010609060101010101" pitchFamily="49" charset="-122"/>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550"/>
                        </a:lnSpc>
                        <a:spcAft>
                          <a:spcPts val="0"/>
                        </a:spcAft>
                      </a:pPr>
                      <a:r>
                        <a:rPr lang="en-US" sz="1400" kern="100">
                          <a:effectLst/>
                          <a:latin typeface="楷体" panose="02010609060101010101" pitchFamily="49" charset="-122"/>
                          <a:ea typeface="楷体" panose="02010609060101010101" pitchFamily="49" charset="-122"/>
                        </a:rPr>
                        <a:t> </a:t>
                      </a:r>
                      <a:endParaRPr lang="zh-CN" sz="1400" kern="100">
                        <a:effectLst/>
                        <a:latin typeface="楷体" panose="02010609060101010101" pitchFamily="49" charset="-122"/>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550"/>
                        </a:lnSpc>
                        <a:spcAft>
                          <a:spcPts val="0"/>
                        </a:spcAft>
                      </a:pPr>
                      <a:r>
                        <a:rPr lang="zh-CN" sz="1400" kern="100" dirty="0">
                          <a:effectLst/>
                          <a:latin typeface="楷体" panose="02010609060101010101" pitchFamily="49" charset="-122"/>
                          <a:ea typeface="楷体" panose="02010609060101010101" pitchFamily="49" charset="-122"/>
                        </a:rPr>
                        <a:t>清算净值</a:t>
                      </a:r>
                    </a:p>
                    <a:p>
                      <a:pPr algn="just">
                        <a:lnSpc>
                          <a:spcPts val="1550"/>
                        </a:lnSpc>
                        <a:spcAft>
                          <a:spcPts val="0"/>
                        </a:spcAft>
                      </a:pPr>
                      <a:r>
                        <a:rPr lang="zh-CN" sz="1400" kern="100" dirty="0">
                          <a:effectLst/>
                          <a:latin typeface="楷体" panose="02010609060101010101" pitchFamily="49" charset="-122"/>
                          <a:ea typeface="楷体" panose="02010609060101010101" pitchFamily="49" charset="-122"/>
                        </a:rPr>
                        <a:t>负债及清算净值总计</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550"/>
                        </a:lnSpc>
                        <a:spcAft>
                          <a:spcPts val="0"/>
                        </a:spcAft>
                      </a:pPr>
                      <a:r>
                        <a:rPr lang="en-US" sz="1400" kern="100" dirty="0">
                          <a:effectLst/>
                          <a:latin typeface="楷体" panose="02010609060101010101" pitchFamily="49" charset="-122"/>
                          <a:ea typeface="楷体" panose="02010609060101010101" pitchFamily="49" charset="-122"/>
                        </a:rPr>
                        <a:t> </a:t>
                      </a:r>
                      <a:endParaRPr lang="zh-CN" sz="1400" kern="100" dirty="0">
                        <a:effectLst/>
                        <a:latin typeface="楷体" panose="02010609060101010101" pitchFamily="49" charset="-122"/>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550"/>
                        </a:lnSpc>
                        <a:spcAft>
                          <a:spcPts val="0"/>
                        </a:spcAft>
                      </a:pPr>
                      <a:r>
                        <a:rPr lang="en-US" sz="1400" kern="100" dirty="0">
                          <a:effectLst/>
                          <a:latin typeface="楷体" panose="02010609060101010101" pitchFamily="49" charset="-122"/>
                          <a:ea typeface="楷体" panose="02010609060101010101" pitchFamily="49" charset="-122"/>
                        </a:rPr>
                        <a:t> </a:t>
                      </a:r>
                      <a:endParaRPr lang="zh-CN" sz="1400" kern="100" dirty="0">
                        <a:effectLst/>
                        <a:latin typeface="楷体" panose="02010609060101010101" pitchFamily="49" charset="-122"/>
                        <a:ea typeface="楷体"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3257283"/>
                  </a:ext>
                </a:extLst>
              </a:tr>
            </a:tbl>
          </a:graphicData>
        </a:graphic>
      </p:graphicFrame>
    </p:spTree>
    <p:extLst>
      <p:ext uri="{BB962C8B-B14F-4D97-AF65-F5344CB8AC3E}">
        <p14:creationId xmlns:p14="http://schemas.microsoft.com/office/powerpoint/2010/main" val="15337736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F5CBDC9-82D6-4911-9D51-2469ADC84268}"/>
              </a:ext>
            </a:extLst>
          </p:cNvPr>
          <p:cNvSpPr>
            <a:spLocks noGrp="1"/>
          </p:cNvSpPr>
          <p:nvPr>
            <p:ph type="title"/>
          </p:nvPr>
        </p:nvSpPr>
        <p:spPr>
          <a:xfrm>
            <a:off x="1451579" y="552728"/>
            <a:ext cx="9603275" cy="1049235"/>
          </a:xfrm>
        </p:spPr>
        <p:txBody>
          <a:bodyPr>
            <a:normAutofit/>
          </a:bodyPr>
          <a:lstStyle/>
          <a:p>
            <a:br>
              <a:rPr lang="en-US" altLang="zh-CN" dirty="0">
                <a:latin typeface="FangSong" panose="02010609060101010101" pitchFamily="49" charset="-122"/>
                <a:ea typeface="FangSong" panose="02010609060101010101" pitchFamily="49" charset="-122"/>
              </a:rPr>
            </a:br>
            <a:r>
              <a:rPr lang="zh-CN" altLang="en-US" b="1" dirty="0">
                <a:latin typeface="FangSong" panose="02010609060101010101" pitchFamily="49" charset="-122"/>
                <a:ea typeface="FangSong" panose="02010609060101010101" pitchFamily="49" charset="-122"/>
              </a:rPr>
              <a:t>清算企业损益表</a:t>
            </a:r>
          </a:p>
        </p:txBody>
      </p:sp>
      <p:graphicFrame>
        <p:nvGraphicFramePr>
          <p:cNvPr id="6" name="内容占位符 5">
            <a:extLst>
              <a:ext uri="{FF2B5EF4-FFF2-40B4-BE49-F238E27FC236}">
                <a16:creationId xmlns:a16="http://schemas.microsoft.com/office/drawing/2014/main" id="{978B16FD-FA70-474F-82C4-C6E653C567E7}"/>
              </a:ext>
            </a:extLst>
          </p:cNvPr>
          <p:cNvGraphicFramePr>
            <a:graphicFrameLocks noGrp="1"/>
          </p:cNvGraphicFramePr>
          <p:nvPr>
            <p:ph idx="1"/>
            <p:extLst>
              <p:ext uri="{D42A27DB-BD31-4B8C-83A1-F6EECF244321}">
                <p14:modId xmlns:p14="http://schemas.microsoft.com/office/powerpoint/2010/main" val="1842650212"/>
              </p:ext>
            </p:extLst>
          </p:nvPr>
        </p:nvGraphicFramePr>
        <p:xfrm>
          <a:off x="516835" y="1895061"/>
          <a:ext cx="11330608" cy="4174422"/>
        </p:xfrm>
        <a:graphic>
          <a:graphicData uri="http://schemas.openxmlformats.org/drawingml/2006/table">
            <a:tbl>
              <a:tblPr firstRow="1" firstCol="1" bandRow="1">
                <a:tableStyleId>{2D5ABB26-0587-4C30-8999-92F81FD0307C}</a:tableStyleId>
              </a:tblPr>
              <a:tblGrid>
                <a:gridCol w="6069495">
                  <a:extLst>
                    <a:ext uri="{9D8B030D-6E8A-4147-A177-3AD203B41FA5}">
                      <a16:colId xmlns:a16="http://schemas.microsoft.com/office/drawing/2014/main" val="863973454"/>
                    </a:ext>
                  </a:extLst>
                </a:gridCol>
                <a:gridCol w="543340">
                  <a:extLst>
                    <a:ext uri="{9D8B030D-6E8A-4147-A177-3AD203B41FA5}">
                      <a16:colId xmlns:a16="http://schemas.microsoft.com/office/drawing/2014/main" val="1328822362"/>
                    </a:ext>
                  </a:extLst>
                </a:gridCol>
                <a:gridCol w="2915478">
                  <a:extLst>
                    <a:ext uri="{9D8B030D-6E8A-4147-A177-3AD203B41FA5}">
                      <a16:colId xmlns:a16="http://schemas.microsoft.com/office/drawing/2014/main" val="3144886566"/>
                    </a:ext>
                  </a:extLst>
                </a:gridCol>
                <a:gridCol w="1802295">
                  <a:extLst>
                    <a:ext uri="{9D8B030D-6E8A-4147-A177-3AD203B41FA5}">
                      <a16:colId xmlns:a16="http://schemas.microsoft.com/office/drawing/2014/main" val="627185828"/>
                    </a:ext>
                  </a:extLst>
                </a:gridCol>
              </a:tblGrid>
              <a:tr h="258096">
                <a:tc rowSpan="2" gridSpan="2">
                  <a:txBody>
                    <a:bodyPr/>
                    <a:lstStyle/>
                    <a:p>
                      <a:pPr algn="just">
                        <a:spcAft>
                          <a:spcPts val="0"/>
                        </a:spcAft>
                      </a:pPr>
                      <a:r>
                        <a:rPr lang="zh-CN" sz="1600" kern="100" dirty="0">
                          <a:effectLst/>
                          <a:latin typeface="FangSong" panose="02010609060101010101" pitchFamily="49" charset="-122"/>
                          <a:ea typeface="FangSong" panose="02010609060101010101" pitchFamily="49" charset="-122"/>
                        </a:rPr>
                        <a:t>编制单位：</a:t>
                      </a: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zh-CN" altLang="en-US"/>
                    </a:p>
                  </a:txBody>
                  <a:tcPr/>
                </a:tc>
                <a:tc gridSpan="2">
                  <a:txBody>
                    <a:bodyPr/>
                    <a:lstStyle/>
                    <a:p>
                      <a:pPr algn="r">
                        <a:spcAft>
                          <a:spcPts val="0"/>
                        </a:spcAft>
                      </a:pPr>
                      <a:r>
                        <a:rPr lang="zh-CN" sz="1600" kern="100">
                          <a:effectLst/>
                          <a:latin typeface="FangSong" panose="02010609060101010101" pitchFamily="49" charset="-122"/>
                          <a:ea typeface="FangSong" panose="02010609060101010101" pitchFamily="49" charset="-122"/>
                        </a:rPr>
                        <a:t>会清</a:t>
                      </a:r>
                      <a:r>
                        <a:rPr lang="en-US" sz="1600" kern="100">
                          <a:effectLst/>
                          <a:latin typeface="FangSong" panose="02010609060101010101" pitchFamily="49" charset="-122"/>
                          <a:ea typeface="FangSong" panose="02010609060101010101" pitchFamily="49" charset="-122"/>
                        </a:rPr>
                        <a:t>02</a:t>
                      </a:r>
                      <a:r>
                        <a:rPr lang="zh-CN" sz="1600" kern="100">
                          <a:effectLst/>
                          <a:latin typeface="FangSong" panose="02010609060101010101" pitchFamily="49" charset="-122"/>
                          <a:ea typeface="FangSong" panose="02010609060101010101" pitchFamily="49" charset="-122"/>
                        </a:rPr>
                        <a:t>表</a:t>
                      </a: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2430947830"/>
                  </a:ext>
                </a:extLst>
              </a:tr>
              <a:tr h="258096">
                <a:tc gridSpan="2" vMerge="1">
                  <a:txBody>
                    <a:bodyPr/>
                    <a:lstStyle/>
                    <a:p>
                      <a:endParaRPr lang="zh-CN" altLang="en-US"/>
                    </a:p>
                  </a:txBody>
                  <a:tcPr/>
                </a:tc>
                <a:tc hMerge="1" vMerge="1">
                  <a:txBody>
                    <a:bodyPr/>
                    <a:lstStyle/>
                    <a:p>
                      <a:endParaRPr lang="zh-CN" altLang="en-US"/>
                    </a:p>
                  </a:txBody>
                  <a:tcPr/>
                </a:tc>
                <a:tc gridSpan="2">
                  <a:txBody>
                    <a:bodyPr/>
                    <a:lstStyle/>
                    <a:p>
                      <a:pPr algn="r" latinLnBrk="1">
                        <a:spcAft>
                          <a:spcPts val="0"/>
                        </a:spcAft>
                      </a:pPr>
                      <a:r>
                        <a:rPr lang="en-US" sz="1600" kern="100">
                          <a:effectLst/>
                          <a:latin typeface="FangSong" panose="02010609060101010101" pitchFamily="49" charset="-122"/>
                          <a:ea typeface="FangSong" panose="02010609060101010101" pitchFamily="49" charset="-122"/>
                        </a:rPr>
                        <a:t>……</a:t>
                      </a:r>
                      <a:r>
                        <a:rPr lang="zh-CN" sz="1600" kern="100">
                          <a:effectLst/>
                          <a:latin typeface="FangSong" panose="02010609060101010101" pitchFamily="49" charset="-122"/>
                          <a:ea typeface="FangSong" panose="02010609060101010101" pitchFamily="49" charset="-122"/>
                        </a:rPr>
                        <a:t>年 月 日</a:t>
                      </a:r>
                      <a:r>
                        <a:rPr lang="en-US" sz="1600" kern="100">
                          <a:effectLst/>
                          <a:latin typeface="FangSong" panose="02010609060101010101" pitchFamily="49" charset="-122"/>
                          <a:ea typeface="FangSong" panose="02010609060101010101" pitchFamily="49" charset="-122"/>
                        </a:rPr>
                        <a:t>      </a:t>
                      </a:r>
                      <a:r>
                        <a:rPr lang="zh-CN" sz="1600" kern="100">
                          <a:effectLst/>
                          <a:latin typeface="FangSong" panose="02010609060101010101" pitchFamily="49" charset="-122"/>
                          <a:ea typeface="FangSong" panose="02010609060101010101" pitchFamily="49" charset="-122"/>
                        </a:rPr>
                        <a:t>单位：元</a:t>
                      </a: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2979205976"/>
                  </a:ext>
                </a:extLst>
              </a:tr>
              <a:tr h="258096">
                <a:tc>
                  <a:txBody>
                    <a:bodyPr/>
                    <a:lstStyle/>
                    <a:p>
                      <a:pPr algn="ctr">
                        <a:spcAft>
                          <a:spcPts val="0"/>
                        </a:spcAft>
                      </a:pPr>
                      <a:r>
                        <a:rPr lang="zh-CN" sz="1600" kern="100">
                          <a:effectLst/>
                          <a:latin typeface="FangSong" panose="02010609060101010101" pitchFamily="49" charset="-122"/>
                          <a:ea typeface="FangSong" panose="02010609060101010101" pitchFamily="49" charset="-122"/>
                        </a:rPr>
                        <a:t>项目</a:t>
                      </a: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zh-CN" sz="1600" kern="100" dirty="0">
                          <a:effectLst/>
                          <a:latin typeface="FangSong" panose="02010609060101010101" pitchFamily="49" charset="-122"/>
                          <a:ea typeface="FangSong" panose="02010609060101010101" pitchFamily="49" charset="-122"/>
                        </a:rPr>
                        <a:t>行次</a:t>
                      </a: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sz="1600" kern="100">
                          <a:effectLst/>
                          <a:latin typeface="FangSong" panose="02010609060101010101" pitchFamily="49" charset="-122"/>
                          <a:ea typeface="FangSong" panose="02010609060101010101" pitchFamily="49" charset="-122"/>
                        </a:rPr>
                        <a:t>本期数</a:t>
                      </a: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sz="1600" kern="100" dirty="0">
                          <a:effectLst/>
                          <a:latin typeface="FangSong" panose="02010609060101010101" pitchFamily="49" charset="-122"/>
                          <a:ea typeface="FangSong" panose="02010609060101010101" pitchFamily="49" charset="-122"/>
                        </a:rPr>
                        <a:t>累积数</a:t>
                      </a: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0156063"/>
                  </a:ext>
                </a:extLst>
              </a:tr>
              <a:tr h="258096">
                <a:tc>
                  <a:txBody>
                    <a:bodyPr/>
                    <a:lstStyle/>
                    <a:p>
                      <a:pPr algn="just">
                        <a:spcAft>
                          <a:spcPts val="0"/>
                        </a:spcAft>
                      </a:pPr>
                      <a:r>
                        <a:rPr lang="zh-CN" sz="1600" b="1" kern="100" dirty="0">
                          <a:effectLst/>
                          <a:latin typeface="FangSong" panose="02010609060101010101" pitchFamily="49" charset="-122"/>
                          <a:ea typeface="FangSong" panose="02010609060101010101" pitchFamily="49" charset="-122"/>
                        </a:rPr>
                        <a:t>一、清算收益</a:t>
                      </a:r>
                      <a:r>
                        <a:rPr lang="zh-CN" sz="1600" kern="100" dirty="0">
                          <a:effectLst/>
                          <a:latin typeface="FangSong" panose="02010609060101010101" pitchFamily="49" charset="-122"/>
                          <a:ea typeface="FangSong" panose="02010609060101010101" pitchFamily="49" charset="-122"/>
                        </a:rPr>
                        <a:t>（净损失以“</a:t>
                      </a:r>
                      <a:r>
                        <a:rPr lang="en-US" altLang="zh-CN" sz="1600" kern="100" dirty="0">
                          <a:effectLst/>
                          <a:latin typeface="FangSong" panose="02010609060101010101" pitchFamily="49" charset="-122"/>
                          <a:ea typeface="FangSong" panose="02010609060101010101" pitchFamily="49" charset="-122"/>
                        </a:rPr>
                        <a:t>-</a:t>
                      </a:r>
                      <a:r>
                        <a:rPr lang="zh-CN" sz="1600" kern="100" dirty="0">
                          <a:effectLst/>
                          <a:latin typeface="FangSong" panose="02010609060101010101" pitchFamily="49" charset="-122"/>
                          <a:ea typeface="FangSong" panose="02010609060101010101" pitchFamily="49" charset="-122"/>
                        </a:rPr>
                        <a:t>”号表示）</a:t>
                      </a: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8386555"/>
                  </a:ext>
                </a:extLst>
              </a:tr>
              <a:tr h="258096">
                <a:tc>
                  <a:txBody>
                    <a:bodyPr/>
                    <a:lstStyle/>
                    <a:p>
                      <a:pPr algn="just">
                        <a:spcAft>
                          <a:spcPts val="0"/>
                        </a:spcAft>
                      </a:pPr>
                      <a:r>
                        <a:rPr lang="zh-CN" sz="1600" kern="100" dirty="0">
                          <a:effectLst/>
                          <a:latin typeface="FangSong" panose="02010609060101010101" pitchFamily="49" charset="-122"/>
                          <a:ea typeface="FangSong" panose="02010609060101010101" pitchFamily="49" charset="-122"/>
                        </a:rPr>
                        <a:t>（一）资产处置净收益（净损失以“</a:t>
                      </a:r>
                      <a:r>
                        <a:rPr lang="en-US" altLang="zh-CN" sz="1600" kern="100" dirty="0">
                          <a:effectLst/>
                          <a:latin typeface="FangSong" panose="02010609060101010101" pitchFamily="49" charset="-122"/>
                          <a:ea typeface="FangSong" panose="02010609060101010101" pitchFamily="49" charset="-122"/>
                        </a:rPr>
                        <a:t>-</a:t>
                      </a:r>
                      <a:r>
                        <a:rPr lang="zh-CN" sz="1600" kern="100" dirty="0">
                          <a:effectLst/>
                          <a:latin typeface="FangSong" panose="02010609060101010101" pitchFamily="49" charset="-122"/>
                          <a:ea typeface="FangSong" panose="02010609060101010101" pitchFamily="49" charset="-122"/>
                        </a:rPr>
                        <a:t>”号表示）</a:t>
                      </a: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42369235"/>
                  </a:ext>
                </a:extLst>
              </a:tr>
              <a:tr h="258096">
                <a:tc>
                  <a:txBody>
                    <a:bodyPr/>
                    <a:lstStyle/>
                    <a:p>
                      <a:pPr algn="just">
                        <a:spcAft>
                          <a:spcPts val="0"/>
                        </a:spcAft>
                      </a:pPr>
                      <a:r>
                        <a:rPr lang="zh-CN" sz="1600" kern="100" dirty="0">
                          <a:effectLst/>
                          <a:latin typeface="FangSong" panose="02010609060101010101" pitchFamily="49" charset="-122"/>
                          <a:ea typeface="FangSong" panose="02010609060101010101" pitchFamily="49" charset="-122"/>
                        </a:rPr>
                        <a:t>（二）债务清偿净收益（净损失以“</a:t>
                      </a:r>
                      <a:r>
                        <a:rPr lang="en-US" altLang="zh-CN" sz="1600" kern="100" dirty="0">
                          <a:effectLst/>
                          <a:latin typeface="FangSong" panose="02010609060101010101" pitchFamily="49" charset="-122"/>
                          <a:ea typeface="FangSong" panose="02010609060101010101" pitchFamily="49" charset="-122"/>
                        </a:rPr>
                        <a:t>-</a:t>
                      </a:r>
                      <a:r>
                        <a:rPr lang="zh-CN" sz="1600" kern="100" dirty="0">
                          <a:effectLst/>
                          <a:latin typeface="FangSong" panose="02010609060101010101" pitchFamily="49" charset="-122"/>
                          <a:ea typeface="FangSong" panose="02010609060101010101" pitchFamily="49" charset="-122"/>
                        </a:rPr>
                        <a:t>”号表示）</a:t>
                      </a: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dirty="0">
                          <a:effectLst/>
                          <a:latin typeface="FangSong" panose="02010609060101010101" pitchFamily="49" charset="-122"/>
                          <a:ea typeface="FangSong" panose="02010609060101010101" pitchFamily="49" charset="-122"/>
                        </a:rPr>
                        <a:t> </a:t>
                      </a:r>
                      <a:endParaRPr lang="zh-CN" sz="1600" kern="100" dirty="0">
                        <a:effectLst/>
                        <a:latin typeface="FangSong" panose="02010609060101010101" pitchFamily="49" charset="-122"/>
                        <a:ea typeface="FangSong" panose="02010609060101010101" pitchFamily="49" charset="-122"/>
                      </a:endParaRP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dirty="0">
                          <a:effectLst/>
                          <a:latin typeface="FangSong" panose="02010609060101010101" pitchFamily="49" charset="-122"/>
                          <a:ea typeface="FangSong" panose="02010609060101010101" pitchFamily="49" charset="-122"/>
                        </a:rPr>
                        <a:t> </a:t>
                      </a:r>
                      <a:endParaRPr lang="zh-CN" sz="1600" kern="100" dirty="0">
                        <a:effectLst/>
                        <a:latin typeface="FangSong" panose="02010609060101010101" pitchFamily="49" charset="-122"/>
                        <a:ea typeface="FangSong" panose="02010609060101010101" pitchFamily="49" charset="-122"/>
                      </a:endParaRP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6662164"/>
                  </a:ext>
                </a:extLst>
              </a:tr>
              <a:tr h="302982">
                <a:tc>
                  <a:txBody>
                    <a:bodyPr/>
                    <a:lstStyle/>
                    <a:p>
                      <a:pPr algn="just">
                        <a:spcAft>
                          <a:spcPts val="0"/>
                        </a:spcAft>
                      </a:pPr>
                      <a:r>
                        <a:rPr lang="zh-CN" sz="1600" kern="100" dirty="0">
                          <a:effectLst/>
                          <a:latin typeface="FangSong" panose="02010609060101010101" pitchFamily="49" charset="-122"/>
                          <a:ea typeface="FangSong" panose="02010609060101010101" pitchFamily="49" charset="-122"/>
                        </a:rPr>
                        <a:t>（三）破产资产和负债净值变动净收益（净损失以“</a:t>
                      </a:r>
                      <a:r>
                        <a:rPr lang="en-US" altLang="zh-CN" sz="1600" kern="100" dirty="0">
                          <a:effectLst/>
                          <a:latin typeface="FangSong" panose="02010609060101010101" pitchFamily="49" charset="-122"/>
                          <a:ea typeface="FangSong" panose="02010609060101010101" pitchFamily="49" charset="-122"/>
                        </a:rPr>
                        <a:t>-</a:t>
                      </a:r>
                      <a:r>
                        <a:rPr lang="zh-CN" sz="1600" kern="100" dirty="0">
                          <a:effectLst/>
                          <a:latin typeface="FangSong" panose="02010609060101010101" pitchFamily="49" charset="-122"/>
                          <a:ea typeface="FangSong" panose="02010609060101010101" pitchFamily="49" charset="-122"/>
                        </a:rPr>
                        <a:t>”号表示）</a:t>
                      </a: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dirty="0">
                          <a:effectLst/>
                          <a:latin typeface="FangSong" panose="02010609060101010101" pitchFamily="49" charset="-122"/>
                          <a:ea typeface="FangSong" panose="02010609060101010101" pitchFamily="49" charset="-122"/>
                        </a:rPr>
                        <a:t> </a:t>
                      </a:r>
                      <a:endParaRPr lang="zh-CN" sz="1600" kern="100" dirty="0">
                        <a:effectLst/>
                        <a:latin typeface="FangSong" panose="02010609060101010101" pitchFamily="49" charset="-122"/>
                        <a:ea typeface="FangSong" panose="02010609060101010101" pitchFamily="49" charset="-122"/>
                      </a:endParaRP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6655875"/>
                  </a:ext>
                </a:extLst>
              </a:tr>
              <a:tr h="258096">
                <a:tc>
                  <a:txBody>
                    <a:bodyPr/>
                    <a:lstStyle/>
                    <a:p>
                      <a:pPr algn="just">
                        <a:spcAft>
                          <a:spcPts val="0"/>
                        </a:spcAft>
                      </a:pPr>
                      <a:r>
                        <a:rPr lang="zh-CN" sz="1600" kern="100" dirty="0">
                          <a:effectLst/>
                          <a:latin typeface="FangSong" panose="02010609060101010101" pitchFamily="49" charset="-122"/>
                          <a:ea typeface="FangSong" panose="02010609060101010101" pitchFamily="49" charset="-122"/>
                        </a:rPr>
                        <a:t>（四）其他收益</a:t>
                      </a: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98754338"/>
                  </a:ext>
                </a:extLst>
              </a:tr>
              <a:tr h="258096">
                <a:tc>
                  <a:txBody>
                    <a:bodyPr/>
                    <a:lstStyle/>
                    <a:p>
                      <a:pPr algn="ctr">
                        <a:spcAft>
                          <a:spcPts val="0"/>
                        </a:spcAft>
                      </a:pPr>
                      <a:r>
                        <a:rPr lang="zh-CN" sz="1600" kern="100">
                          <a:effectLst/>
                          <a:latin typeface="FangSong" panose="02010609060101010101" pitchFamily="49" charset="-122"/>
                          <a:ea typeface="FangSong" panose="02010609060101010101" pitchFamily="49" charset="-122"/>
                        </a:rPr>
                        <a:t>小计</a:t>
                      </a: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2665573"/>
                  </a:ext>
                </a:extLst>
              </a:tr>
              <a:tr h="258096">
                <a:tc>
                  <a:txBody>
                    <a:bodyPr/>
                    <a:lstStyle/>
                    <a:p>
                      <a:pPr algn="just">
                        <a:spcAft>
                          <a:spcPts val="0"/>
                        </a:spcAft>
                      </a:pPr>
                      <a:r>
                        <a:rPr lang="zh-CN" sz="1600" b="1" kern="100" dirty="0">
                          <a:effectLst/>
                          <a:latin typeface="FangSong" panose="02010609060101010101" pitchFamily="49" charset="-122"/>
                          <a:ea typeface="FangSong" panose="02010609060101010101" pitchFamily="49" charset="-122"/>
                        </a:rPr>
                        <a:t>二、清算费用</a:t>
                      </a: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0169911"/>
                  </a:ext>
                </a:extLst>
              </a:tr>
              <a:tr h="258096">
                <a:tc>
                  <a:txBody>
                    <a:bodyPr/>
                    <a:lstStyle/>
                    <a:p>
                      <a:pPr algn="just">
                        <a:spcAft>
                          <a:spcPts val="0"/>
                        </a:spcAft>
                      </a:pPr>
                      <a:r>
                        <a:rPr lang="zh-CN" sz="1600" kern="100" dirty="0">
                          <a:effectLst/>
                          <a:latin typeface="FangSong" panose="02010609060101010101" pitchFamily="49" charset="-122"/>
                          <a:ea typeface="FangSong" panose="02010609060101010101" pitchFamily="49" charset="-122"/>
                        </a:rPr>
                        <a:t>（一）破产费用（以“</a:t>
                      </a:r>
                      <a:r>
                        <a:rPr lang="en-US" altLang="zh-CN" sz="1600" kern="100" dirty="0">
                          <a:effectLst/>
                          <a:latin typeface="FangSong" panose="02010609060101010101" pitchFamily="49" charset="-122"/>
                          <a:ea typeface="FangSong" panose="02010609060101010101" pitchFamily="49" charset="-122"/>
                        </a:rPr>
                        <a:t>-</a:t>
                      </a:r>
                      <a:r>
                        <a:rPr lang="zh-CN" sz="1600" kern="100" dirty="0">
                          <a:effectLst/>
                          <a:latin typeface="FangSong" panose="02010609060101010101" pitchFamily="49" charset="-122"/>
                          <a:ea typeface="FangSong" panose="02010609060101010101" pitchFamily="49" charset="-122"/>
                        </a:rPr>
                        <a:t>”号表示）</a:t>
                      </a: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1733108"/>
                  </a:ext>
                </a:extLst>
              </a:tr>
              <a:tr h="258096">
                <a:tc>
                  <a:txBody>
                    <a:bodyPr/>
                    <a:lstStyle/>
                    <a:p>
                      <a:pPr algn="just">
                        <a:spcAft>
                          <a:spcPts val="0"/>
                        </a:spcAft>
                      </a:pPr>
                      <a:r>
                        <a:rPr lang="zh-CN" sz="1600" kern="100" dirty="0">
                          <a:effectLst/>
                          <a:latin typeface="FangSong" panose="02010609060101010101" pitchFamily="49" charset="-122"/>
                          <a:ea typeface="FangSong" panose="02010609060101010101" pitchFamily="49" charset="-122"/>
                        </a:rPr>
                        <a:t>（二）共益债务费用（以“</a:t>
                      </a:r>
                      <a:r>
                        <a:rPr lang="en-US" altLang="zh-CN" sz="1600" kern="100" dirty="0">
                          <a:effectLst/>
                          <a:latin typeface="FangSong" panose="02010609060101010101" pitchFamily="49" charset="-122"/>
                          <a:ea typeface="FangSong" panose="02010609060101010101" pitchFamily="49" charset="-122"/>
                        </a:rPr>
                        <a:t>-</a:t>
                      </a:r>
                      <a:r>
                        <a:rPr lang="zh-CN" sz="1600" kern="100" dirty="0">
                          <a:effectLst/>
                          <a:latin typeface="FangSong" panose="02010609060101010101" pitchFamily="49" charset="-122"/>
                          <a:ea typeface="FangSong" panose="02010609060101010101" pitchFamily="49" charset="-122"/>
                        </a:rPr>
                        <a:t>”号表示）</a:t>
                      </a: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6275972"/>
                  </a:ext>
                </a:extLst>
              </a:tr>
              <a:tr h="258096">
                <a:tc>
                  <a:txBody>
                    <a:bodyPr/>
                    <a:lstStyle/>
                    <a:p>
                      <a:pPr algn="just">
                        <a:spcAft>
                          <a:spcPts val="0"/>
                        </a:spcAft>
                      </a:pPr>
                      <a:r>
                        <a:rPr lang="zh-CN" sz="1600" kern="100" dirty="0">
                          <a:effectLst/>
                          <a:latin typeface="FangSong" panose="02010609060101010101" pitchFamily="49" charset="-122"/>
                          <a:ea typeface="FangSong" panose="02010609060101010101" pitchFamily="49" charset="-122"/>
                        </a:rPr>
                        <a:t>（三）其他费用（以“</a:t>
                      </a:r>
                      <a:r>
                        <a:rPr lang="en-US" altLang="zh-CN" sz="1600" kern="100" dirty="0">
                          <a:effectLst/>
                          <a:latin typeface="FangSong" panose="02010609060101010101" pitchFamily="49" charset="-122"/>
                          <a:ea typeface="FangSong" panose="02010609060101010101" pitchFamily="49" charset="-122"/>
                        </a:rPr>
                        <a:t>-</a:t>
                      </a:r>
                      <a:r>
                        <a:rPr lang="zh-CN" sz="1600" kern="100" dirty="0">
                          <a:effectLst/>
                          <a:latin typeface="FangSong" panose="02010609060101010101" pitchFamily="49" charset="-122"/>
                          <a:ea typeface="FangSong" panose="02010609060101010101" pitchFamily="49" charset="-122"/>
                        </a:rPr>
                        <a:t>”号表示）</a:t>
                      </a: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09748423"/>
                  </a:ext>
                </a:extLst>
              </a:tr>
              <a:tr h="258096">
                <a:tc>
                  <a:txBody>
                    <a:bodyPr/>
                    <a:lstStyle/>
                    <a:p>
                      <a:pPr algn="just">
                        <a:spcAft>
                          <a:spcPts val="0"/>
                        </a:spcAft>
                      </a:pPr>
                      <a:r>
                        <a:rPr lang="zh-CN" sz="1600" kern="100" dirty="0">
                          <a:effectLst/>
                          <a:latin typeface="FangSong" panose="02010609060101010101" pitchFamily="49" charset="-122"/>
                          <a:ea typeface="FangSong" panose="02010609060101010101" pitchFamily="49" charset="-122"/>
                        </a:rPr>
                        <a:t>（四）所</a:t>
                      </a:r>
                      <a:r>
                        <a:rPr lang="zh-CN" altLang="en-US" sz="1600" kern="100" dirty="0">
                          <a:effectLst/>
                          <a:latin typeface="FangSong" panose="02010609060101010101" pitchFamily="49" charset="-122"/>
                          <a:ea typeface="FangSong" panose="02010609060101010101" pitchFamily="49" charset="-122"/>
                        </a:rPr>
                        <a:t>得</a:t>
                      </a:r>
                      <a:r>
                        <a:rPr lang="zh-CN" sz="1600" kern="100" dirty="0">
                          <a:effectLst/>
                          <a:latin typeface="FangSong" panose="02010609060101010101" pitchFamily="49" charset="-122"/>
                          <a:ea typeface="FangSong" panose="02010609060101010101" pitchFamily="49" charset="-122"/>
                        </a:rPr>
                        <a:t>税费用（以“</a:t>
                      </a:r>
                      <a:r>
                        <a:rPr lang="en-US" altLang="zh-CN" sz="1600" kern="100" dirty="0">
                          <a:effectLst/>
                          <a:latin typeface="FangSong" panose="02010609060101010101" pitchFamily="49" charset="-122"/>
                          <a:ea typeface="FangSong" panose="02010609060101010101" pitchFamily="49" charset="-122"/>
                        </a:rPr>
                        <a:t>-</a:t>
                      </a:r>
                      <a:r>
                        <a:rPr lang="zh-CN" sz="1600" kern="100" dirty="0">
                          <a:effectLst/>
                          <a:latin typeface="FangSong" panose="02010609060101010101" pitchFamily="49" charset="-122"/>
                          <a:ea typeface="FangSong" panose="02010609060101010101" pitchFamily="49" charset="-122"/>
                        </a:rPr>
                        <a:t>”号表示）</a:t>
                      </a: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dirty="0">
                          <a:effectLst/>
                          <a:latin typeface="FangSong" panose="02010609060101010101" pitchFamily="49" charset="-122"/>
                          <a:ea typeface="FangSong" panose="02010609060101010101" pitchFamily="49" charset="-122"/>
                        </a:rPr>
                        <a:t> </a:t>
                      </a:r>
                      <a:endParaRPr lang="zh-CN" sz="1600" kern="100" dirty="0">
                        <a:effectLst/>
                        <a:latin typeface="FangSong" panose="02010609060101010101" pitchFamily="49" charset="-122"/>
                        <a:ea typeface="FangSong" panose="02010609060101010101" pitchFamily="49" charset="-122"/>
                      </a:endParaRP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27674314"/>
                  </a:ext>
                </a:extLst>
              </a:tr>
              <a:tr h="258096">
                <a:tc>
                  <a:txBody>
                    <a:bodyPr/>
                    <a:lstStyle/>
                    <a:p>
                      <a:pPr algn="ctr">
                        <a:spcAft>
                          <a:spcPts val="0"/>
                        </a:spcAft>
                      </a:pPr>
                      <a:r>
                        <a:rPr lang="zh-CN" sz="1600" kern="100">
                          <a:effectLst/>
                          <a:latin typeface="FangSong" panose="02010609060101010101" pitchFamily="49" charset="-122"/>
                          <a:ea typeface="FangSong" panose="02010609060101010101" pitchFamily="49" charset="-122"/>
                        </a:rPr>
                        <a:t>小计</a:t>
                      </a: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7550554"/>
                  </a:ext>
                </a:extLst>
              </a:tr>
              <a:tr h="258096">
                <a:tc>
                  <a:txBody>
                    <a:bodyPr/>
                    <a:lstStyle/>
                    <a:p>
                      <a:pPr algn="just">
                        <a:spcAft>
                          <a:spcPts val="0"/>
                        </a:spcAft>
                      </a:pPr>
                      <a:r>
                        <a:rPr lang="zh-CN" sz="1600" b="1" kern="100" dirty="0">
                          <a:effectLst/>
                          <a:latin typeface="FangSong" panose="02010609060101010101" pitchFamily="49" charset="-122"/>
                          <a:ea typeface="FangSong" panose="02010609060101010101" pitchFamily="49" charset="-122"/>
                        </a:rPr>
                        <a:t>三、清算净收益</a:t>
                      </a:r>
                      <a:r>
                        <a:rPr lang="zh-CN" sz="1600" kern="100" dirty="0">
                          <a:effectLst/>
                          <a:latin typeface="FangSong" panose="02010609060101010101" pitchFamily="49" charset="-122"/>
                          <a:ea typeface="FangSong" panose="02010609060101010101" pitchFamily="49" charset="-122"/>
                        </a:rPr>
                        <a:t>（清算净损失以“</a:t>
                      </a:r>
                      <a:r>
                        <a:rPr lang="en-US" altLang="zh-CN" sz="1600" kern="100" dirty="0">
                          <a:effectLst/>
                          <a:latin typeface="FangSong" panose="02010609060101010101" pitchFamily="49" charset="-122"/>
                          <a:ea typeface="FangSong" panose="02010609060101010101" pitchFamily="49" charset="-122"/>
                        </a:rPr>
                        <a:t>-</a:t>
                      </a:r>
                      <a:r>
                        <a:rPr lang="zh-CN" sz="1600" kern="100" dirty="0">
                          <a:effectLst/>
                          <a:latin typeface="FangSong" panose="02010609060101010101" pitchFamily="49" charset="-122"/>
                          <a:ea typeface="FangSong" panose="02010609060101010101" pitchFamily="49" charset="-122"/>
                        </a:rPr>
                        <a:t>”号表示）</a:t>
                      </a: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dirty="0">
                          <a:effectLst/>
                          <a:latin typeface="FangSong" panose="02010609060101010101" pitchFamily="49" charset="-122"/>
                          <a:ea typeface="FangSong" panose="02010609060101010101" pitchFamily="49" charset="-122"/>
                        </a:rPr>
                        <a:t> </a:t>
                      </a:r>
                      <a:endParaRPr lang="zh-CN" sz="1600" kern="100" dirty="0">
                        <a:effectLst/>
                        <a:latin typeface="FangSong" panose="02010609060101010101" pitchFamily="49" charset="-122"/>
                        <a:ea typeface="FangSong" panose="02010609060101010101" pitchFamily="49" charset="-122"/>
                      </a:endParaRP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dirty="0">
                          <a:effectLst/>
                          <a:latin typeface="FangSong" panose="02010609060101010101" pitchFamily="49" charset="-122"/>
                          <a:ea typeface="FangSong" panose="02010609060101010101" pitchFamily="49" charset="-122"/>
                        </a:rPr>
                        <a:t> </a:t>
                      </a:r>
                      <a:endParaRPr lang="zh-CN" sz="1600" kern="100" dirty="0">
                        <a:effectLst/>
                        <a:latin typeface="FangSong" panose="02010609060101010101" pitchFamily="49" charset="-122"/>
                        <a:ea typeface="FangSong" panose="02010609060101010101" pitchFamily="49" charset="-122"/>
                      </a:endParaRP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dirty="0">
                          <a:effectLst/>
                          <a:latin typeface="FangSong" panose="02010609060101010101" pitchFamily="49" charset="-122"/>
                          <a:ea typeface="FangSong" panose="02010609060101010101" pitchFamily="49" charset="-122"/>
                        </a:rPr>
                        <a:t> </a:t>
                      </a:r>
                      <a:endParaRPr lang="zh-CN" sz="1600" kern="100" dirty="0">
                        <a:effectLst/>
                        <a:latin typeface="FangSong" panose="02010609060101010101" pitchFamily="49" charset="-122"/>
                        <a:ea typeface="FangSong" panose="02010609060101010101" pitchFamily="49" charset="-122"/>
                      </a:endParaRPr>
                    </a:p>
                  </a:txBody>
                  <a:tcPr marL="58978" marR="589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2619999"/>
                  </a:ext>
                </a:extLst>
              </a:tr>
            </a:tbl>
          </a:graphicData>
        </a:graphic>
      </p:graphicFrame>
    </p:spTree>
    <p:extLst>
      <p:ext uri="{BB962C8B-B14F-4D97-AF65-F5344CB8AC3E}">
        <p14:creationId xmlns:p14="http://schemas.microsoft.com/office/powerpoint/2010/main" val="40108323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F5CBDC9-82D6-4911-9D51-2469ADC84268}"/>
              </a:ext>
            </a:extLst>
          </p:cNvPr>
          <p:cNvSpPr>
            <a:spLocks noGrp="1"/>
          </p:cNvSpPr>
          <p:nvPr>
            <p:ph type="title"/>
          </p:nvPr>
        </p:nvSpPr>
        <p:spPr>
          <a:xfrm>
            <a:off x="1451579" y="552728"/>
            <a:ext cx="9603275" cy="1049235"/>
          </a:xfrm>
        </p:spPr>
        <p:txBody>
          <a:bodyPr>
            <a:normAutofit/>
          </a:bodyPr>
          <a:lstStyle/>
          <a:p>
            <a:br>
              <a:rPr lang="en-US" altLang="zh-CN" dirty="0">
                <a:latin typeface="FangSong" panose="02010609060101010101" pitchFamily="49" charset="-122"/>
                <a:ea typeface="FangSong" panose="02010609060101010101" pitchFamily="49" charset="-122"/>
              </a:rPr>
            </a:br>
            <a:r>
              <a:rPr lang="zh-CN" altLang="en-US" b="1" dirty="0">
                <a:latin typeface="FangSong" panose="02010609060101010101" pitchFamily="49" charset="-122"/>
                <a:ea typeface="FangSong" panose="02010609060101010101" pitchFamily="49" charset="-122"/>
              </a:rPr>
              <a:t>现金流量表</a:t>
            </a:r>
          </a:p>
        </p:txBody>
      </p:sp>
      <p:graphicFrame>
        <p:nvGraphicFramePr>
          <p:cNvPr id="5" name="内容占位符 4">
            <a:extLst>
              <a:ext uri="{FF2B5EF4-FFF2-40B4-BE49-F238E27FC236}">
                <a16:creationId xmlns:a16="http://schemas.microsoft.com/office/drawing/2014/main" id="{A4CC7D30-7C66-4DB6-82CC-ADEDB70486AB}"/>
              </a:ext>
            </a:extLst>
          </p:cNvPr>
          <p:cNvGraphicFramePr>
            <a:graphicFrameLocks noGrp="1"/>
          </p:cNvGraphicFramePr>
          <p:nvPr>
            <p:ph idx="1"/>
            <p:extLst>
              <p:ext uri="{D42A27DB-BD31-4B8C-83A1-F6EECF244321}">
                <p14:modId xmlns:p14="http://schemas.microsoft.com/office/powerpoint/2010/main" val="1419124769"/>
              </p:ext>
            </p:extLst>
          </p:nvPr>
        </p:nvGraphicFramePr>
        <p:xfrm>
          <a:off x="490331" y="1908312"/>
          <a:ext cx="10919793" cy="4200941"/>
        </p:xfrm>
        <a:graphic>
          <a:graphicData uri="http://schemas.openxmlformats.org/drawingml/2006/table">
            <a:tbl>
              <a:tblPr firstRow="1" firstCol="1" bandRow="1">
                <a:tableStyleId>{2D5ABB26-0587-4C30-8999-92F81FD0307C}</a:tableStyleId>
              </a:tblPr>
              <a:tblGrid>
                <a:gridCol w="5897217">
                  <a:extLst>
                    <a:ext uri="{9D8B030D-6E8A-4147-A177-3AD203B41FA5}">
                      <a16:colId xmlns:a16="http://schemas.microsoft.com/office/drawing/2014/main" val="3251695869"/>
                    </a:ext>
                  </a:extLst>
                </a:gridCol>
                <a:gridCol w="556591">
                  <a:extLst>
                    <a:ext uri="{9D8B030D-6E8A-4147-A177-3AD203B41FA5}">
                      <a16:colId xmlns:a16="http://schemas.microsoft.com/office/drawing/2014/main" val="1272849945"/>
                    </a:ext>
                  </a:extLst>
                </a:gridCol>
                <a:gridCol w="2743200">
                  <a:extLst>
                    <a:ext uri="{9D8B030D-6E8A-4147-A177-3AD203B41FA5}">
                      <a16:colId xmlns:a16="http://schemas.microsoft.com/office/drawing/2014/main" val="3477398254"/>
                    </a:ext>
                  </a:extLst>
                </a:gridCol>
                <a:gridCol w="1722785">
                  <a:extLst>
                    <a:ext uri="{9D8B030D-6E8A-4147-A177-3AD203B41FA5}">
                      <a16:colId xmlns:a16="http://schemas.microsoft.com/office/drawing/2014/main" val="4227432635"/>
                    </a:ext>
                  </a:extLst>
                </a:gridCol>
              </a:tblGrid>
              <a:tr h="262686">
                <a:tc rowSpan="2" gridSpan="2">
                  <a:txBody>
                    <a:bodyPr/>
                    <a:lstStyle/>
                    <a:p>
                      <a:pPr algn="just">
                        <a:spcAft>
                          <a:spcPts val="0"/>
                        </a:spcAft>
                      </a:pPr>
                      <a:r>
                        <a:rPr lang="zh-CN" sz="1600" kern="100" dirty="0">
                          <a:effectLst/>
                          <a:latin typeface="FangSong" panose="02010609060101010101" pitchFamily="49" charset="-122"/>
                          <a:ea typeface="FangSong" panose="02010609060101010101" pitchFamily="49" charset="-122"/>
                        </a:rPr>
                        <a:t>编制单位：</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zh-CN" altLang="en-US"/>
                    </a:p>
                  </a:txBody>
                  <a:tcPr/>
                </a:tc>
                <a:tc gridSpan="2">
                  <a:txBody>
                    <a:bodyPr/>
                    <a:lstStyle/>
                    <a:p>
                      <a:pPr algn="r">
                        <a:spcAft>
                          <a:spcPts val="0"/>
                        </a:spcAft>
                      </a:pPr>
                      <a:r>
                        <a:rPr lang="zh-CN" sz="1600" kern="100">
                          <a:effectLst/>
                          <a:latin typeface="FangSong" panose="02010609060101010101" pitchFamily="49" charset="-122"/>
                          <a:ea typeface="FangSong" panose="02010609060101010101" pitchFamily="49" charset="-122"/>
                        </a:rPr>
                        <a:t>会清</a:t>
                      </a:r>
                      <a:r>
                        <a:rPr lang="en-US" sz="1600" kern="100">
                          <a:effectLst/>
                          <a:latin typeface="FangSong" panose="02010609060101010101" pitchFamily="49" charset="-122"/>
                          <a:ea typeface="FangSong" panose="02010609060101010101" pitchFamily="49" charset="-122"/>
                        </a:rPr>
                        <a:t>03</a:t>
                      </a:r>
                      <a:r>
                        <a:rPr lang="zh-CN" sz="1600" kern="100">
                          <a:effectLst/>
                          <a:latin typeface="FangSong" panose="02010609060101010101" pitchFamily="49" charset="-122"/>
                          <a:ea typeface="FangSong" panose="02010609060101010101" pitchFamily="49" charset="-122"/>
                        </a:rPr>
                        <a:t>表</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2606510578"/>
                  </a:ext>
                </a:extLst>
              </a:tr>
              <a:tr h="262686">
                <a:tc gridSpan="2" vMerge="1">
                  <a:txBody>
                    <a:bodyPr/>
                    <a:lstStyle/>
                    <a:p>
                      <a:endParaRPr lang="zh-CN" altLang="en-US"/>
                    </a:p>
                  </a:txBody>
                  <a:tcPr/>
                </a:tc>
                <a:tc hMerge="1" vMerge="1">
                  <a:txBody>
                    <a:bodyPr/>
                    <a:lstStyle/>
                    <a:p>
                      <a:endParaRPr lang="zh-CN" altLang="en-US"/>
                    </a:p>
                  </a:txBody>
                  <a:tcPr/>
                </a:tc>
                <a:tc gridSpan="2">
                  <a:txBody>
                    <a:bodyPr/>
                    <a:lstStyle/>
                    <a:p>
                      <a:pPr algn="r" latinLnBrk="1">
                        <a:spcAft>
                          <a:spcPts val="0"/>
                        </a:spcAft>
                      </a:pPr>
                      <a:r>
                        <a:rPr lang="en-US" sz="1600" kern="100">
                          <a:effectLst/>
                          <a:latin typeface="FangSong" panose="02010609060101010101" pitchFamily="49" charset="-122"/>
                          <a:ea typeface="FangSong" panose="02010609060101010101" pitchFamily="49" charset="-122"/>
                        </a:rPr>
                        <a:t>……</a:t>
                      </a:r>
                      <a:r>
                        <a:rPr lang="zh-CN" sz="1600" kern="100">
                          <a:effectLst/>
                          <a:latin typeface="FangSong" panose="02010609060101010101" pitchFamily="49" charset="-122"/>
                          <a:ea typeface="FangSong" panose="02010609060101010101" pitchFamily="49" charset="-122"/>
                        </a:rPr>
                        <a:t>年 月 日</a:t>
                      </a:r>
                      <a:r>
                        <a:rPr lang="en-US" sz="1600" kern="100">
                          <a:effectLst/>
                          <a:latin typeface="FangSong" panose="02010609060101010101" pitchFamily="49" charset="-122"/>
                          <a:ea typeface="FangSong" panose="02010609060101010101" pitchFamily="49" charset="-122"/>
                        </a:rPr>
                        <a:t>      </a:t>
                      </a:r>
                      <a:r>
                        <a:rPr lang="zh-CN" sz="1600" kern="100">
                          <a:effectLst/>
                          <a:latin typeface="FangSong" panose="02010609060101010101" pitchFamily="49" charset="-122"/>
                          <a:ea typeface="FangSong" panose="02010609060101010101" pitchFamily="49" charset="-122"/>
                        </a:rPr>
                        <a:t>单位：元</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794265658"/>
                  </a:ext>
                </a:extLst>
              </a:tr>
              <a:tr h="262686">
                <a:tc>
                  <a:txBody>
                    <a:bodyPr/>
                    <a:lstStyle/>
                    <a:p>
                      <a:pPr algn="ctr">
                        <a:spcAft>
                          <a:spcPts val="0"/>
                        </a:spcAft>
                      </a:pPr>
                      <a:r>
                        <a:rPr lang="zh-CN" sz="1600" kern="100">
                          <a:effectLst/>
                          <a:latin typeface="FangSong" panose="02010609060101010101" pitchFamily="49" charset="-122"/>
                          <a:ea typeface="FangSong" panose="02010609060101010101" pitchFamily="49" charset="-122"/>
                        </a:rPr>
                        <a:t>项目</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zh-CN" sz="1600" kern="100" dirty="0">
                          <a:effectLst/>
                          <a:latin typeface="FangSong" panose="02010609060101010101" pitchFamily="49" charset="-122"/>
                          <a:ea typeface="FangSong" panose="02010609060101010101" pitchFamily="49" charset="-122"/>
                        </a:rPr>
                        <a:t>行次</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sz="1600" kern="100" dirty="0">
                          <a:effectLst/>
                          <a:latin typeface="FangSong" panose="02010609060101010101" pitchFamily="49" charset="-122"/>
                          <a:ea typeface="FangSong" panose="02010609060101010101" pitchFamily="49" charset="-122"/>
                        </a:rPr>
                        <a:t>本期数</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sz="1600" kern="100" dirty="0">
                          <a:effectLst/>
                          <a:latin typeface="FangSong" panose="02010609060101010101" pitchFamily="49" charset="-122"/>
                          <a:ea typeface="FangSong" panose="02010609060101010101" pitchFamily="49" charset="-122"/>
                        </a:rPr>
                        <a:t>累计数</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41954959"/>
                  </a:ext>
                </a:extLst>
              </a:tr>
              <a:tr h="262686">
                <a:tc>
                  <a:txBody>
                    <a:bodyPr/>
                    <a:lstStyle/>
                    <a:p>
                      <a:pPr algn="just">
                        <a:spcAft>
                          <a:spcPts val="0"/>
                        </a:spcAft>
                      </a:pPr>
                      <a:r>
                        <a:rPr lang="zh-CN" sz="1600" kern="100">
                          <a:effectLst/>
                          <a:latin typeface="FangSong" panose="02010609060101010101" pitchFamily="49" charset="-122"/>
                          <a:ea typeface="FangSong" panose="02010609060101010101" pitchFamily="49" charset="-122"/>
                        </a:rPr>
                        <a:t>一、期初货币资金金额</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dirty="0">
                          <a:effectLst/>
                          <a:latin typeface="FangSong" panose="02010609060101010101" pitchFamily="49" charset="-122"/>
                          <a:ea typeface="FangSong" panose="02010609060101010101" pitchFamily="49" charset="-122"/>
                        </a:rPr>
                        <a:t> </a:t>
                      </a:r>
                      <a:endParaRPr lang="zh-CN" sz="1600" kern="100" dirty="0">
                        <a:effectLst/>
                        <a:latin typeface="FangSong" panose="02010609060101010101" pitchFamily="49" charset="-122"/>
                        <a:ea typeface="FangSong"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79380221"/>
                  </a:ext>
                </a:extLst>
              </a:tr>
              <a:tr h="262686">
                <a:tc>
                  <a:txBody>
                    <a:bodyPr/>
                    <a:lstStyle/>
                    <a:p>
                      <a:pPr algn="just">
                        <a:spcAft>
                          <a:spcPts val="0"/>
                        </a:spcAft>
                      </a:pPr>
                      <a:r>
                        <a:rPr lang="zh-CN" sz="1600" kern="100">
                          <a:effectLst/>
                          <a:latin typeface="FangSong" panose="02010609060101010101" pitchFamily="49" charset="-122"/>
                          <a:ea typeface="FangSong" panose="02010609060101010101" pitchFamily="49" charset="-122"/>
                        </a:rPr>
                        <a:t>二、清算现金流入</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8645269"/>
                  </a:ext>
                </a:extLst>
              </a:tr>
              <a:tr h="262686">
                <a:tc>
                  <a:txBody>
                    <a:bodyPr/>
                    <a:lstStyle/>
                    <a:p>
                      <a:pPr algn="just">
                        <a:spcAft>
                          <a:spcPts val="0"/>
                        </a:spcAft>
                      </a:pPr>
                      <a:r>
                        <a:rPr lang="zh-CN" sz="1600" kern="100">
                          <a:effectLst/>
                          <a:latin typeface="FangSong" panose="02010609060101010101" pitchFamily="49" charset="-122"/>
                          <a:ea typeface="FangSong" panose="02010609060101010101" pitchFamily="49" charset="-122"/>
                        </a:rPr>
                        <a:t>（一）处置财产收到的现金净额</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dirty="0">
                          <a:effectLst/>
                          <a:latin typeface="FangSong" panose="02010609060101010101" pitchFamily="49" charset="-122"/>
                          <a:ea typeface="FangSong" panose="02010609060101010101" pitchFamily="49" charset="-122"/>
                        </a:rPr>
                        <a:t> </a:t>
                      </a:r>
                      <a:endParaRPr lang="zh-CN" sz="1600" kern="100" dirty="0">
                        <a:effectLst/>
                        <a:latin typeface="FangSong" panose="02010609060101010101" pitchFamily="49" charset="-122"/>
                        <a:ea typeface="FangSong"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4000801"/>
                  </a:ext>
                </a:extLst>
              </a:tr>
              <a:tr h="360934">
                <a:tc>
                  <a:txBody>
                    <a:bodyPr/>
                    <a:lstStyle/>
                    <a:p>
                      <a:pPr algn="just">
                        <a:spcAft>
                          <a:spcPts val="0"/>
                        </a:spcAft>
                      </a:pPr>
                      <a:r>
                        <a:rPr lang="zh-CN" sz="1600" kern="100">
                          <a:effectLst/>
                          <a:latin typeface="FangSong" panose="02010609060101010101" pitchFamily="49" charset="-122"/>
                          <a:ea typeface="FangSong" panose="02010609060101010101" pitchFamily="49" charset="-122"/>
                        </a:rPr>
                        <a:t>（二）收到的其他现金（投资性房地产收益、债务清偿收益等）</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5262857"/>
                  </a:ext>
                </a:extLst>
              </a:tr>
              <a:tr h="262686">
                <a:tc>
                  <a:txBody>
                    <a:bodyPr/>
                    <a:lstStyle/>
                    <a:p>
                      <a:pPr algn="ctr">
                        <a:spcAft>
                          <a:spcPts val="0"/>
                        </a:spcAft>
                      </a:pPr>
                      <a:r>
                        <a:rPr lang="zh-CN" sz="1600" kern="100">
                          <a:effectLst/>
                          <a:latin typeface="FangSong" panose="02010609060101010101" pitchFamily="49" charset="-122"/>
                          <a:ea typeface="FangSong" panose="02010609060101010101" pitchFamily="49" charset="-122"/>
                        </a:rPr>
                        <a:t>清算现金流入小计</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486155"/>
                  </a:ext>
                </a:extLst>
              </a:tr>
              <a:tr h="262686">
                <a:tc>
                  <a:txBody>
                    <a:bodyPr/>
                    <a:lstStyle/>
                    <a:p>
                      <a:pPr algn="just">
                        <a:spcAft>
                          <a:spcPts val="0"/>
                        </a:spcAft>
                      </a:pPr>
                      <a:r>
                        <a:rPr lang="zh-CN" sz="1600" kern="100">
                          <a:effectLst/>
                          <a:latin typeface="FangSong" panose="02010609060101010101" pitchFamily="49" charset="-122"/>
                          <a:ea typeface="FangSong" panose="02010609060101010101" pitchFamily="49" charset="-122"/>
                        </a:rPr>
                        <a:t>三、清算现金流出</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dirty="0">
                          <a:effectLst/>
                          <a:latin typeface="FangSong" panose="02010609060101010101" pitchFamily="49" charset="-122"/>
                          <a:ea typeface="FangSong" panose="02010609060101010101" pitchFamily="49" charset="-122"/>
                        </a:rPr>
                        <a:t> </a:t>
                      </a:r>
                      <a:endParaRPr lang="zh-CN" sz="1600" kern="100" dirty="0">
                        <a:effectLst/>
                        <a:latin typeface="FangSong" panose="02010609060101010101" pitchFamily="49" charset="-122"/>
                        <a:ea typeface="FangSong"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73746773"/>
                  </a:ext>
                </a:extLst>
              </a:tr>
              <a:tr h="262686">
                <a:tc>
                  <a:txBody>
                    <a:bodyPr/>
                    <a:lstStyle/>
                    <a:p>
                      <a:pPr algn="just">
                        <a:spcAft>
                          <a:spcPts val="0"/>
                        </a:spcAft>
                      </a:pPr>
                      <a:r>
                        <a:rPr lang="zh-CN" sz="1600" kern="100">
                          <a:effectLst/>
                          <a:latin typeface="FangSong" panose="02010609060101010101" pitchFamily="49" charset="-122"/>
                          <a:ea typeface="FangSong" panose="02010609060101010101" pitchFamily="49" charset="-122"/>
                        </a:rPr>
                        <a:t>（一）清偿债务支付的现金</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6190230"/>
                  </a:ext>
                </a:extLst>
              </a:tr>
              <a:tr h="340868">
                <a:tc>
                  <a:txBody>
                    <a:bodyPr/>
                    <a:lstStyle/>
                    <a:p>
                      <a:pPr algn="just">
                        <a:spcAft>
                          <a:spcPts val="0"/>
                        </a:spcAft>
                      </a:pPr>
                      <a:r>
                        <a:rPr lang="zh-CN" sz="1600" kern="100">
                          <a:effectLst/>
                          <a:latin typeface="FangSong" panose="02010609060101010101" pitchFamily="49" charset="-122"/>
                          <a:ea typeface="FangSong" panose="02010609060101010101" pitchFamily="49" charset="-122"/>
                        </a:rPr>
                        <a:t>（二）支付的破产费用</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5306573"/>
                  </a:ext>
                </a:extLst>
              </a:tr>
              <a:tr h="262686">
                <a:tc>
                  <a:txBody>
                    <a:bodyPr/>
                    <a:lstStyle/>
                    <a:p>
                      <a:pPr algn="just">
                        <a:spcAft>
                          <a:spcPts val="0"/>
                        </a:spcAft>
                      </a:pPr>
                      <a:r>
                        <a:rPr lang="zh-CN" sz="1600" kern="100">
                          <a:effectLst/>
                          <a:latin typeface="FangSong" panose="02010609060101010101" pitchFamily="49" charset="-122"/>
                          <a:ea typeface="FangSong" panose="02010609060101010101" pitchFamily="49" charset="-122"/>
                        </a:rPr>
                        <a:t>（三）支付的共益债务</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5155927"/>
                  </a:ext>
                </a:extLst>
              </a:tr>
              <a:tr h="262686">
                <a:tc>
                  <a:txBody>
                    <a:bodyPr/>
                    <a:lstStyle/>
                    <a:p>
                      <a:pPr algn="just">
                        <a:spcAft>
                          <a:spcPts val="0"/>
                        </a:spcAft>
                      </a:pPr>
                      <a:r>
                        <a:rPr lang="zh-CN" sz="1600" kern="100">
                          <a:effectLst/>
                          <a:latin typeface="FangSong" panose="02010609060101010101" pitchFamily="49" charset="-122"/>
                          <a:ea typeface="FangSong" panose="02010609060101010101" pitchFamily="49" charset="-122"/>
                        </a:rPr>
                        <a:t>（四）支付的所得税费用</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5043797"/>
                  </a:ext>
                </a:extLst>
              </a:tr>
              <a:tr h="262686">
                <a:tc>
                  <a:txBody>
                    <a:bodyPr/>
                    <a:lstStyle/>
                    <a:p>
                      <a:pPr algn="l">
                        <a:spcAft>
                          <a:spcPts val="0"/>
                        </a:spcAft>
                      </a:pPr>
                      <a:r>
                        <a:rPr lang="zh-CN" sz="1600" kern="100">
                          <a:effectLst/>
                          <a:latin typeface="FangSong" panose="02010609060101010101" pitchFamily="49" charset="-122"/>
                          <a:ea typeface="FangSong" panose="02010609060101010101" pitchFamily="49" charset="-122"/>
                        </a:rPr>
                        <a:t>（五）支付的其他现金</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8032378"/>
                  </a:ext>
                </a:extLst>
              </a:tr>
              <a:tr h="346907">
                <a:tc>
                  <a:txBody>
                    <a:bodyPr/>
                    <a:lstStyle/>
                    <a:p>
                      <a:pPr algn="ctr">
                        <a:spcAft>
                          <a:spcPts val="0"/>
                        </a:spcAft>
                      </a:pPr>
                      <a:r>
                        <a:rPr lang="zh-CN" sz="1600" kern="100">
                          <a:effectLst/>
                          <a:latin typeface="FangSong" panose="02010609060101010101" pitchFamily="49" charset="-122"/>
                          <a:ea typeface="FangSong" panose="02010609060101010101" pitchFamily="49" charset="-122"/>
                        </a:rPr>
                        <a:t>清算现金流出小计</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a:effectLst/>
                          <a:latin typeface="FangSong" panose="02010609060101010101" pitchFamily="49" charset="-122"/>
                          <a:ea typeface="FangSong" panose="02010609060101010101" pitchFamily="49" charset="-122"/>
                        </a:rPr>
                        <a:t> </a:t>
                      </a:r>
                      <a:endParaRPr lang="zh-CN" sz="1600" kern="100">
                        <a:effectLst/>
                        <a:latin typeface="FangSong" panose="02010609060101010101" pitchFamily="49" charset="-122"/>
                        <a:ea typeface="FangSong"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600" kern="100" dirty="0">
                          <a:effectLst/>
                          <a:latin typeface="FangSong" panose="02010609060101010101" pitchFamily="49" charset="-122"/>
                          <a:ea typeface="FangSong" panose="02010609060101010101" pitchFamily="49" charset="-122"/>
                        </a:rPr>
                        <a:t> </a:t>
                      </a:r>
                      <a:endParaRPr lang="zh-CN" sz="1600" kern="100" dirty="0">
                        <a:effectLst/>
                        <a:latin typeface="FangSong" panose="02010609060101010101" pitchFamily="49" charset="-122"/>
                        <a:ea typeface="FangSong" panose="02010609060101010101" pitchFamily="49"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6517065"/>
                  </a:ext>
                </a:extLst>
              </a:tr>
            </a:tbl>
          </a:graphicData>
        </a:graphic>
      </p:graphicFrame>
    </p:spTree>
    <p:extLst>
      <p:ext uri="{BB962C8B-B14F-4D97-AF65-F5344CB8AC3E}">
        <p14:creationId xmlns:p14="http://schemas.microsoft.com/office/powerpoint/2010/main" val="4105515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87C66-5D07-8A40-A228-7ED5CB2BD832}"/>
              </a:ext>
            </a:extLst>
          </p:cNvPr>
          <p:cNvSpPr>
            <a:spLocks noGrp="1"/>
          </p:cNvSpPr>
          <p:nvPr>
            <p:ph type="title"/>
          </p:nvPr>
        </p:nvSpPr>
        <p:spPr/>
        <p:txBody>
          <a:bodyPr>
            <a:normAutofit/>
          </a:bodyPr>
          <a:lstStyle/>
          <a:p>
            <a:br>
              <a:rPr lang="en-GB" altLang="zh-CN" dirty="0"/>
            </a:br>
            <a:r>
              <a:rPr lang="zh-CN" altLang="en-US" b="1" dirty="0">
                <a:latin typeface="FangSong" panose="02010609060101010101" pitchFamily="49" charset="-122"/>
                <a:ea typeface="FangSong" panose="02010609060101010101" pitchFamily="49" charset="-122"/>
              </a:rPr>
              <a:t>企业破产审计存在的问题、原因、应对策略</a:t>
            </a:r>
            <a:endParaRPr lang="en-US" b="1" dirty="0">
              <a:latin typeface="FangSong" panose="02010609060101010101" pitchFamily="49" charset="-122"/>
              <a:ea typeface="FangSong" panose="02010609060101010101" pitchFamily="49" charset="-122"/>
            </a:endParaRPr>
          </a:p>
        </p:txBody>
      </p:sp>
      <p:sp>
        <p:nvSpPr>
          <p:cNvPr id="3" name="Content Placeholder 2">
            <a:extLst>
              <a:ext uri="{FF2B5EF4-FFF2-40B4-BE49-F238E27FC236}">
                <a16:creationId xmlns:a16="http://schemas.microsoft.com/office/drawing/2014/main" id="{3B76B5D9-48AC-F84C-9DFE-818E2DEE9C36}"/>
              </a:ext>
            </a:extLst>
          </p:cNvPr>
          <p:cNvSpPr>
            <a:spLocks noGrp="1"/>
          </p:cNvSpPr>
          <p:nvPr>
            <p:ph idx="1"/>
          </p:nvPr>
        </p:nvSpPr>
        <p:spPr>
          <a:xfrm>
            <a:off x="1451579" y="2015732"/>
            <a:ext cx="9897141" cy="4212790"/>
          </a:xfrm>
        </p:spPr>
        <p:txBody>
          <a:bodyPr>
            <a:normAutofit lnSpcReduction="10000"/>
          </a:bodyPr>
          <a:lstStyle/>
          <a:p>
            <a:r>
              <a:rPr lang="en-US" altLang="zh-CN" dirty="0">
                <a:latin typeface="FangSong" panose="02010609060101010101" pitchFamily="49" charset="-122"/>
                <a:ea typeface="FangSong" panose="02010609060101010101" pitchFamily="49" charset="-122"/>
              </a:rPr>
              <a:t>1</a:t>
            </a:r>
            <a:r>
              <a:rPr lang="en-US" altLang="zh-Hans" dirty="0">
                <a:latin typeface="FangSong" panose="02010609060101010101" pitchFamily="49" charset="-122"/>
                <a:ea typeface="FangSong" panose="02010609060101010101" pitchFamily="49" charset="-122"/>
              </a:rPr>
              <a:t>.</a:t>
            </a:r>
            <a:r>
              <a:rPr lang="zh-Hans" altLang="en-US" dirty="0">
                <a:latin typeface="FangSong" panose="02010609060101010101" pitchFamily="49" charset="-122"/>
                <a:ea typeface="FangSong" panose="02010609060101010101" pitchFamily="49" charset="-122"/>
              </a:rPr>
              <a:t> </a:t>
            </a:r>
            <a:r>
              <a:rPr lang="zh-CN" altLang="en-US" dirty="0">
                <a:latin typeface="FangSong" panose="02010609060101010101" pitchFamily="49" charset="-122"/>
                <a:ea typeface="FangSong" panose="02010609060101010101" pitchFamily="49" charset="-122"/>
              </a:rPr>
              <a:t>看不懂</a:t>
            </a:r>
            <a:r>
              <a:rPr lang="en-US" altLang="zh-CN" dirty="0">
                <a:latin typeface="FangSong" panose="02010609060101010101" pitchFamily="49" charset="-122"/>
                <a:ea typeface="FangSong" panose="02010609060101010101" pitchFamily="49" charset="-122"/>
              </a:rPr>
              <a:t>——</a:t>
            </a:r>
            <a:r>
              <a:rPr lang="zh-CN" altLang="en-US" dirty="0">
                <a:latin typeface="FangSong" panose="02010609060101010101" pitchFamily="49" charset="-122"/>
                <a:ea typeface="FangSong" panose="02010609060101010101" pitchFamily="49" charset="-122"/>
              </a:rPr>
              <a:t>无法直观清晰地判断审计机构对债务人财务状况的准确意见</a:t>
            </a:r>
            <a:endParaRPr lang="en-US" altLang="zh-CN" dirty="0">
              <a:latin typeface="FangSong" panose="02010609060101010101" pitchFamily="49" charset="-122"/>
              <a:ea typeface="FangSong" panose="02010609060101010101" pitchFamily="49" charset="-122"/>
            </a:endParaRPr>
          </a:p>
          <a:p>
            <a:pPr lvl="1"/>
            <a:r>
              <a:rPr lang="zh-CN" altLang="en-US" sz="2000" dirty="0">
                <a:latin typeface="FangSong" panose="02010609060101010101" pitchFamily="49" charset="-122"/>
                <a:ea typeface="FangSong" panose="02010609060101010101" pitchFamily="49" charset="-122"/>
              </a:rPr>
              <a:t>（</a:t>
            </a:r>
            <a:r>
              <a:rPr lang="en-US" altLang="zh-CN" sz="2000" dirty="0">
                <a:latin typeface="FangSong" panose="02010609060101010101" pitchFamily="49" charset="-122"/>
                <a:ea typeface="FangSong" panose="02010609060101010101" pitchFamily="49" charset="-122"/>
              </a:rPr>
              <a:t>1</a:t>
            </a:r>
            <a:r>
              <a:rPr lang="zh-CN" altLang="en-US" sz="2000" dirty="0">
                <a:latin typeface="FangSong" panose="02010609060101010101" pitchFamily="49" charset="-122"/>
                <a:ea typeface="FangSong" panose="02010609060101010101" pitchFamily="49" charset="-122"/>
              </a:rPr>
              <a:t>）原因</a:t>
            </a:r>
            <a:endParaRPr lang="en-US" altLang="zh-CN" sz="2000" dirty="0">
              <a:latin typeface="FangSong" panose="02010609060101010101" pitchFamily="49" charset="-122"/>
              <a:ea typeface="FangSong" panose="02010609060101010101" pitchFamily="49" charset="-122"/>
            </a:endParaRPr>
          </a:p>
          <a:p>
            <a:pPr lvl="2"/>
            <a:r>
              <a:rPr lang="en-US" altLang="zh-CN" sz="2000" dirty="0">
                <a:latin typeface="FangSong" panose="02010609060101010101" pitchFamily="49" charset="-122"/>
                <a:ea typeface="FangSong" panose="02010609060101010101" pitchFamily="49" charset="-122"/>
              </a:rPr>
              <a:t>A.</a:t>
            </a:r>
            <a:r>
              <a:rPr lang="zh-CN" altLang="en-US" sz="2000" b="1" dirty="0">
                <a:solidFill>
                  <a:srgbClr val="C00000"/>
                </a:solidFill>
                <a:latin typeface="FangSong" panose="02010609060101010101" pitchFamily="49" charset="-122"/>
                <a:ea typeface="FangSong" panose="02010609060101010101" pitchFamily="49" charset="-122"/>
              </a:rPr>
              <a:t>语言不通</a:t>
            </a:r>
            <a:r>
              <a:rPr lang="en-US" altLang="zh-CN" sz="2000" dirty="0">
                <a:latin typeface="FangSong" panose="02010609060101010101" pitchFamily="49" charset="-122"/>
                <a:ea typeface="FangSong" panose="02010609060101010101" pitchFamily="49" charset="-122"/>
              </a:rPr>
              <a:t>——</a:t>
            </a:r>
            <a:r>
              <a:rPr lang="zh-CN" altLang="en-US" sz="2000" dirty="0">
                <a:latin typeface="FangSong" panose="02010609060101010101" pitchFamily="49" charset="-122"/>
                <a:ea typeface="FangSong" panose="02010609060101010101" pitchFamily="49" charset="-122"/>
              </a:rPr>
              <a:t>会计术语无法转换成法律术语，语言转换出现问题</a:t>
            </a:r>
            <a:endParaRPr lang="en-US" altLang="zh-CN" sz="2000" dirty="0">
              <a:latin typeface="FangSong" panose="02010609060101010101" pitchFamily="49" charset="-122"/>
              <a:ea typeface="FangSong" panose="02010609060101010101" pitchFamily="49" charset="-122"/>
            </a:endParaRPr>
          </a:p>
          <a:p>
            <a:pPr lvl="3"/>
            <a:r>
              <a:rPr lang="zh-CN" altLang="en-US" sz="1800" dirty="0">
                <a:latin typeface="FangSong" panose="02010609060101010101" pitchFamily="49" charset="-122"/>
                <a:ea typeface="FangSong" panose="02010609060101010101" pitchFamily="49" charset="-122"/>
              </a:rPr>
              <a:t>例子：</a:t>
            </a:r>
            <a:endParaRPr lang="en-US" altLang="zh-CN" sz="1800" dirty="0">
              <a:latin typeface="FangSong" panose="02010609060101010101" pitchFamily="49" charset="-122"/>
              <a:ea typeface="FangSong" panose="02010609060101010101" pitchFamily="49" charset="-122"/>
            </a:endParaRPr>
          </a:p>
          <a:p>
            <a:pPr lvl="4"/>
            <a:r>
              <a:rPr lang="zh-CN" altLang="en-US" sz="1800" dirty="0">
                <a:latin typeface="FangSong" panose="02010609060101010101" pitchFamily="49" charset="-122"/>
                <a:ea typeface="FangSong" panose="02010609060101010101" pitchFamily="49" charset="-122"/>
              </a:rPr>
              <a:t>转移财产</a:t>
            </a:r>
            <a:r>
              <a:rPr lang="en-US" altLang="zh-CN" sz="1800" dirty="0">
                <a:latin typeface="FangSong" panose="02010609060101010101" pitchFamily="49" charset="-122"/>
                <a:ea typeface="FangSong" panose="02010609060101010101" pitchFamily="49" charset="-122"/>
              </a:rPr>
              <a:t>/</a:t>
            </a:r>
            <a:r>
              <a:rPr lang="zh-CN" altLang="en-US" sz="1800" dirty="0">
                <a:latin typeface="FangSong" panose="02010609060101010101" pitchFamily="49" charset="-122"/>
                <a:ea typeface="FangSong" panose="02010609060101010101" pitchFamily="49" charset="-122"/>
              </a:rPr>
              <a:t>隐匿财产（可能）</a:t>
            </a:r>
            <a:r>
              <a:rPr lang="en-US" altLang="zh-CN" sz="1800" dirty="0">
                <a:latin typeface="FangSong" panose="02010609060101010101" pitchFamily="49" charset="-122"/>
                <a:ea typeface="FangSong" panose="02010609060101010101" pitchFamily="49" charset="-122"/>
              </a:rPr>
              <a:t>——</a:t>
            </a:r>
            <a:r>
              <a:rPr lang="zh-CN" altLang="en-US" sz="1800" dirty="0">
                <a:latin typeface="FangSong" panose="02010609060101010101" pitchFamily="49" charset="-122"/>
                <a:ea typeface="FangSong" panose="02010609060101010101" pitchFamily="49" charset="-122"/>
              </a:rPr>
              <a:t>账外资产</a:t>
            </a:r>
            <a:r>
              <a:rPr lang="en-US" altLang="zh-CN" sz="1800" dirty="0">
                <a:latin typeface="FangSong" panose="02010609060101010101" pitchFamily="49" charset="-122"/>
                <a:ea typeface="FangSong" panose="02010609060101010101" pitchFamily="49" charset="-122"/>
              </a:rPr>
              <a:t>/</a:t>
            </a:r>
            <a:r>
              <a:rPr lang="zh-CN" altLang="en-US" sz="1800" dirty="0">
                <a:latin typeface="FangSong" panose="02010609060101010101" pitchFamily="49" charset="-122"/>
                <a:ea typeface="FangSong" panose="02010609060101010101" pitchFamily="49" charset="-122"/>
              </a:rPr>
              <a:t>账外账（可能）</a:t>
            </a:r>
            <a:endParaRPr lang="en-US" altLang="zh-CN" sz="1800" dirty="0">
              <a:latin typeface="FangSong" panose="02010609060101010101" pitchFamily="49" charset="-122"/>
              <a:ea typeface="FangSong" panose="02010609060101010101" pitchFamily="49" charset="-122"/>
            </a:endParaRPr>
          </a:p>
          <a:p>
            <a:pPr lvl="4"/>
            <a:r>
              <a:rPr lang="zh-CN" altLang="en-US" sz="1800" dirty="0">
                <a:latin typeface="FangSong" panose="02010609060101010101" pitchFamily="49" charset="-122"/>
                <a:ea typeface="FangSong" panose="02010609060101010101" pitchFamily="49" charset="-122"/>
              </a:rPr>
              <a:t>对外债权</a:t>
            </a:r>
            <a:r>
              <a:rPr lang="en-US" altLang="zh-CN" sz="1800" dirty="0">
                <a:latin typeface="FangSong" panose="02010609060101010101" pitchFamily="49" charset="-122"/>
                <a:ea typeface="FangSong" panose="02010609060101010101" pitchFamily="49" charset="-122"/>
              </a:rPr>
              <a:t>——</a:t>
            </a:r>
            <a:r>
              <a:rPr lang="zh-CN" altLang="en-US" sz="1800" dirty="0">
                <a:latin typeface="FangSong" panose="02010609060101010101" pitchFamily="49" charset="-122"/>
                <a:ea typeface="FangSong" panose="02010609060101010101" pitchFamily="49" charset="-122"/>
              </a:rPr>
              <a:t>应收账款</a:t>
            </a:r>
            <a:endParaRPr lang="en-US" altLang="zh-CN" sz="1800" dirty="0">
              <a:latin typeface="FangSong" panose="02010609060101010101" pitchFamily="49" charset="-122"/>
              <a:ea typeface="FangSong" panose="02010609060101010101" pitchFamily="49" charset="-122"/>
            </a:endParaRPr>
          </a:p>
          <a:p>
            <a:pPr lvl="2"/>
            <a:r>
              <a:rPr lang="en-US" altLang="zh-CN" sz="2000" dirty="0">
                <a:latin typeface="FangSong" panose="02010609060101010101" pitchFamily="49" charset="-122"/>
                <a:ea typeface="FangSong" panose="02010609060101010101" pitchFamily="49" charset="-122"/>
              </a:rPr>
              <a:t>B.</a:t>
            </a:r>
            <a:r>
              <a:rPr lang="zh-CN" altLang="en-US" sz="2000" b="1" dirty="0">
                <a:solidFill>
                  <a:srgbClr val="C00000"/>
                </a:solidFill>
                <a:latin typeface="FangSong" panose="02010609060101010101" pitchFamily="49" charset="-122"/>
                <a:ea typeface="FangSong" panose="02010609060101010101" pitchFamily="49" charset="-122"/>
              </a:rPr>
              <a:t>沟通不到位</a:t>
            </a:r>
            <a:endParaRPr lang="en-US" altLang="zh-CN" sz="2000" b="1" dirty="0">
              <a:solidFill>
                <a:srgbClr val="C00000"/>
              </a:solidFill>
              <a:latin typeface="FangSong" panose="02010609060101010101" pitchFamily="49" charset="-122"/>
              <a:ea typeface="FangSong" panose="02010609060101010101" pitchFamily="49" charset="-122"/>
            </a:endParaRPr>
          </a:p>
          <a:p>
            <a:pPr lvl="1">
              <a:lnSpc>
                <a:spcPct val="130000"/>
              </a:lnSpc>
            </a:pPr>
            <a:r>
              <a:rPr lang="zh-CN" altLang="en-US" sz="2000" dirty="0">
                <a:latin typeface="FangSong" panose="02010609060101010101" pitchFamily="49" charset="-122"/>
                <a:ea typeface="FangSong" panose="02010609060101010101" pitchFamily="49" charset="-122"/>
              </a:rPr>
              <a:t>（</a:t>
            </a:r>
            <a:r>
              <a:rPr lang="en-US" altLang="zh-CN" sz="2000" dirty="0">
                <a:latin typeface="FangSong" panose="02010609060101010101" pitchFamily="49" charset="-122"/>
                <a:ea typeface="FangSong" panose="02010609060101010101" pitchFamily="49" charset="-122"/>
              </a:rPr>
              <a:t>2</a:t>
            </a:r>
            <a:r>
              <a:rPr lang="zh-CN" altLang="en-US" sz="2000" dirty="0">
                <a:latin typeface="FangSong" panose="02010609060101010101" pitchFamily="49" charset="-122"/>
                <a:ea typeface="FangSong" panose="02010609060101010101" pitchFamily="49" charset="-122"/>
              </a:rPr>
              <a:t>）应对策略</a:t>
            </a:r>
            <a:endParaRPr lang="en-US" altLang="zh-CN" sz="2000" dirty="0">
              <a:latin typeface="FangSong" panose="02010609060101010101" pitchFamily="49" charset="-122"/>
              <a:ea typeface="FangSong" panose="02010609060101010101" pitchFamily="49" charset="-122"/>
            </a:endParaRPr>
          </a:p>
          <a:p>
            <a:pPr lvl="2"/>
            <a:r>
              <a:rPr lang="en-US" altLang="zh-CN" sz="2000" dirty="0">
                <a:latin typeface="FangSong" panose="02010609060101010101" pitchFamily="49" charset="-122"/>
                <a:ea typeface="FangSong" panose="02010609060101010101" pitchFamily="49" charset="-122"/>
              </a:rPr>
              <a:t>A.</a:t>
            </a:r>
            <a:r>
              <a:rPr lang="zh-CN" altLang="en-US" sz="2000" dirty="0">
                <a:latin typeface="FangSong" panose="02010609060101010101" pitchFamily="49" charset="-122"/>
                <a:ea typeface="FangSong" panose="02010609060101010101" pitchFamily="49" charset="-122"/>
              </a:rPr>
              <a:t>注意术语的</a:t>
            </a:r>
            <a:r>
              <a:rPr lang="zh-CN" altLang="en-US" sz="2000" b="1" dirty="0">
                <a:solidFill>
                  <a:srgbClr val="C00000"/>
                </a:solidFill>
                <a:latin typeface="FangSong" panose="02010609060101010101" pitchFamily="49" charset="-122"/>
                <a:ea typeface="FangSong" panose="02010609060101010101" pitchFamily="49" charset="-122"/>
              </a:rPr>
              <a:t>转换和解释</a:t>
            </a:r>
          </a:p>
          <a:p>
            <a:pPr lvl="2"/>
            <a:r>
              <a:rPr lang="en-US" altLang="zh-CN" sz="2000" dirty="0">
                <a:latin typeface="FangSong" panose="02010609060101010101" pitchFamily="49" charset="-122"/>
                <a:ea typeface="FangSong" panose="02010609060101010101" pitchFamily="49" charset="-122"/>
              </a:rPr>
              <a:t>B.</a:t>
            </a:r>
            <a:r>
              <a:rPr lang="zh-CN" altLang="en-US" sz="2000" dirty="0">
                <a:latin typeface="FangSong" panose="02010609060101010101" pitchFamily="49" charset="-122"/>
                <a:ea typeface="FangSong" panose="02010609060101010101" pitchFamily="49" charset="-122"/>
              </a:rPr>
              <a:t>管理人与审计人员</a:t>
            </a:r>
            <a:r>
              <a:rPr lang="zh-CN" altLang="en-US" sz="2000" b="1" dirty="0">
                <a:solidFill>
                  <a:srgbClr val="C00000"/>
                </a:solidFill>
                <a:latin typeface="FangSong" panose="02010609060101010101" pitchFamily="49" charset="-122"/>
                <a:ea typeface="FangSong" panose="02010609060101010101" pitchFamily="49" charset="-122"/>
              </a:rPr>
              <a:t>加强沟通</a:t>
            </a:r>
          </a:p>
          <a:p>
            <a:pPr lvl="1"/>
            <a:endParaRPr lang="en-US" altLang="zh-Hans" sz="2200" dirty="0">
              <a:latin typeface="FangSong" panose="02010609060101010101" pitchFamily="49" charset="-122"/>
              <a:ea typeface="FangSong" panose="02010609060101010101" pitchFamily="49" charset="-122"/>
            </a:endParaRPr>
          </a:p>
        </p:txBody>
      </p:sp>
    </p:spTree>
    <p:extLst>
      <p:ext uri="{BB962C8B-B14F-4D97-AF65-F5344CB8AC3E}">
        <p14:creationId xmlns:p14="http://schemas.microsoft.com/office/powerpoint/2010/main" val="42615230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968FE25-B98B-FA42-B56D-E652A34A7C42}"/>
              </a:ext>
            </a:extLst>
          </p:cNvPr>
          <p:cNvSpPr txBox="1"/>
          <p:nvPr/>
        </p:nvSpPr>
        <p:spPr>
          <a:xfrm>
            <a:off x="4596494" y="2343874"/>
            <a:ext cx="3399190" cy="1384995"/>
          </a:xfrm>
          <a:prstGeom prst="rect">
            <a:avLst/>
          </a:prstGeom>
          <a:noFill/>
        </p:spPr>
        <p:txBody>
          <a:bodyPr wrap="square" rtlCol="0">
            <a:spAutoFit/>
          </a:bodyPr>
          <a:lstStyle/>
          <a:p>
            <a:r>
              <a:rPr lang="zh-CN" altLang="en-US" sz="4400" dirty="0"/>
              <a:t>    </a:t>
            </a:r>
            <a:r>
              <a:rPr lang="zh-CN" altLang="en-US" sz="4400" dirty="0">
                <a:latin typeface="FangSong" panose="02010609060101010101" pitchFamily="49" charset="-122"/>
                <a:ea typeface="FangSong" panose="02010609060101010101" pitchFamily="49" charset="-122"/>
              </a:rPr>
              <a:t>谢谢！</a:t>
            </a:r>
            <a:endParaRPr lang="en-US" altLang="zh-CN" sz="4400" dirty="0">
              <a:latin typeface="FangSong" panose="02010609060101010101" pitchFamily="49" charset="-122"/>
              <a:ea typeface="FangSong" panose="02010609060101010101" pitchFamily="49" charset="-122"/>
            </a:endParaRPr>
          </a:p>
          <a:p>
            <a:endParaRPr lang="en-US" altLang="zh-CN" sz="2000" dirty="0">
              <a:latin typeface="FangSong" panose="02010609060101010101" pitchFamily="49" charset="-122"/>
              <a:ea typeface="FangSong" panose="02010609060101010101" pitchFamily="49" charset="-122"/>
            </a:endParaRPr>
          </a:p>
          <a:p>
            <a:r>
              <a:rPr lang="en-US" altLang="zh-CN" sz="2000" dirty="0">
                <a:latin typeface="FangSong" panose="02010609060101010101" pitchFamily="49" charset="-122"/>
                <a:ea typeface="FangSong" panose="02010609060101010101" pitchFamily="49" charset="-122"/>
              </a:rPr>
              <a:t>  lulin@grandall.com.cn</a:t>
            </a:r>
            <a:endParaRPr lang="en-US" sz="2000" dirty="0">
              <a:latin typeface="FangSong" panose="02010609060101010101" pitchFamily="49" charset="-122"/>
              <a:ea typeface="FangSong" panose="02010609060101010101" pitchFamily="49" charset="-122"/>
            </a:endParaRPr>
          </a:p>
        </p:txBody>
      </p:sp>
    </p:spTree>
    <p:extLst>
      <p:ext uri="{BB962C8B-B14F-4D97-AF65-F5344CB8AC3E}">
        <p14:creationId xmlns:p14="http://schemas.microsoft.com/office/powerpoint/2010/main" val="387395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87C66-5D07-8A40-A228-7ED5CB2BD832}"/>
              </a:ext>
            </a:extLst>
          </p:cNvPr>
          <p:cNvSpPr>
            <a:spLocks noGrp="1"/>
          </p:cNvSpPr>
          <p:nvPr>
            <p:ph type="title"/>
          </p:nvPr>
        </p:nvSpPr>
        <p:spPr/>
        <p:txBody>
          <a:bodyPr>
            <a:normAutofit/>
          </a:bodyPr>
          <a:lstStyle/>
          <a:p>
            <a:br>
              <a:rPr lang="en-GB" altLang="zh-CN" dirty="0"/>
            </a:br>
            <a:r>
              <a:rPr lang="zh-CN" altLang="en-US" b="1" dirty="0">
                <a:latin typeface="FangSong" panose="02010609060101010101" pitchFamily="49" charset="-122"/>
                <a:ea typeface="FangSong" panose="02010609060101010101" pitchFamily="49" charset="-122"/>
              </a:rPr>
              <a:t>企业破产审计存在的问题、原因、应对策略  </a:t>
            </a:r>
            <a:endParaRPr lang="en-US" b="1" dirty="0">
              <a:latin typeface="FangSong" panose="02010609060101010101" pitchFamily="49" charset="-122"/>
              <a:ea typeface="FangSong" panose="02010609060101010101" pitchFamily="49" charset="-122"/>
            </a:endParaRPr>
          </a:p>
        </p:txBody>
      </p:sp>
      <p:sp>
        <p:nvSpPr>
          <p:cNvPr id="3" name="Content Placeholder 2">
            <a:extLst>
              <a:ext uri="{FF2B5EF4-FFF2-40B4-BE49-F238E27FC236}">
                <a16:creationId xmlns:a16="http://schemas.microsoft.com/office/drawing/2014/main" id="{3B76B5D9-48AC-F84C-9DFE-818E2DEE9C36}"/>
              </a:ext>
            </a:extLst>
          </p:cNvPr>
          <p:cNvSpPr>
            <a:spLocks noGrp="1"/>
          </p:cNvSpPr>
          <p:nvPr>
            <p:ph idx="1"/>
          </p:nvPr>
        </p:nvSpPr>
        <p:spPr>
          <a:xfrm>
            <a:off x="1451579" y="2015731"/>
            <a:ext cx="9897141" cy="4037749"/>
          </a:xfrm>
        </p:spPr>
        <p:txBody>
          <a:bodyPr>
            <a:normAutofit/>
          </a:bodyPr>
          <a:lstStyle/>
          <a:p>
            <a:r>
              <a:rPr lang="en-US" altLang="zh-Hans" dirty="0">
                <a:latin typeface="FangSong" panose="02010609060101010101" pitchFamily="49" charset="-122"/>
                <a:ea typeface="FangSong" panose="02010609060101010101" pitchFamily="49" charset="-122"/>
              </a:rPr>
              <a:t>2.</a:t>
            </a:r>
            <a:r>
              <a:rPr lang="zh-Hans" altLang="en-US" dirty="0">
                <a:latin typeface="FangSong" panose="02010609060101010101" pitchFamily="49" charset="-122"/>
                <a:ea typeface="FangSong" panose="02010609060101010101" pitchFamily="49" charset="-122"/>
              </a:rPr>
              <a:t> </a:t>
            </a:r>
            <a:r>
              <a:rPr lang="zh-CN" altLang="en-US" dirty="0">
                <a:latin typeface="FangSong" panose="02010609060101010101" pitchFamily="49" charset="-122"/>
                <a:ea typeface="FangSong" panose="02010609060101010101" pitchFamily="49" charset="-122"/>
              </a:rPr>
              <a:t>无法使用</a:t>
            </a:r>
            <a:endParaRPr lang="en-US" altLang="zh-CN" dirty="0">
              <a:latin typeface="FangSong" panose="02010609060101010101" pitchFamily="49" charset="-122"/>
              <a:ea typeface="FangSong" panose="02010609060101010101" pitchFamily="49" charset="-122"/>
            </a:endParaRPr>
          </a:p>
          <a:p>
            <a:pPr lvl="1"/>
            <a:r>
              <a:rPr lang="zh-CN" altLang="en-US" sz="2000" dirty="0">
                <a:latin typeface="FangSong" panose="02010609060101010101" pitchFamily="49" charset="-122"/>
                <a:ea typeface="FangSong" panose="02010609060101010101" pitchFamily="49" charset="-122"/>
              </a:rPr>
              <a:t>（</a:t>
            </a:r>
            <a:r>
              <a:rPr lang="en-US" altLang="zh-CN" sz="2000" dirty="0">
                <a:latin typeface="FangSong" panose="02010609060101010101" pitchFamily="49" charset="-122"/>
                <a:ea typeface="FangSong" panose="02010609060101010101" pitchFamily="49" charset="-122"/>
              </a:rPr>
              <a:t>1</a:t>
            </a:r>
            <a:r>
              <a:rPr lang="zh-CN" altLang="en-US" sz="2000" dirty="0">
                <a:latin typeface="FangSong" panose="02010609060101010101" pitchFamily="49" charset="-122"/>
                <a:ea typeface="FangSong" panose="02010609060101010101" pitchFamily="49" charset="-122"/>
              </a:rPr>
              <a:t>）原因</a:t>
            </a:r>
            <a:endParaRPr lang="en-US" altLang="zh-CN" sz="2000" dirty="0">
              <a:latin typeface="FangSong" panose="02010609060101010101" pitchFamily="49" charset="-122"/>
              <a:ea typeface="FangSong" panose="02010609060101010101" pitchFamily="49" charset="-122"/>
            </a:endParaRPr>
          </a:p>
          <a:p>
            <a:pPr lvl="2"/>
            <a:r>
              <a:rPr lang="zh-CN" altLang="en-US" sz="2000" b="1" dirty="0">
                <a:solidFill>
                  <a:srgbClr val="C00000"/>
                </a:solidFill>
                <a:latin typeface="FangSong" panose="02010609060101010101" pitchFamily="49" charset="-122"/>
                <a:ea typeface="FangSong" panose="02010609060101010101" pitchFamily="49" charset="-122"/>
              </a:rPr>
              <a:t>理解不一</a:t>
            </a:r>
            <a:endParaRPr lang="en-US" altLang="zh-CN" sz="2000" b="1" dirty="0">
              <a:solidFill>
                <a:srgbClr val="C00000"/>
              </a:solidFill>
              <a:latin typeface="FangSong" panose="02010609060101010101" pitchFamily="49" charset="-122"/>
              <a:ea typeface="FangSong" panose="02010609060101010101" pitchFamily="49" charset="-122"/>
            </a:endParaRPr>
          </a:p>
          <a:p>
            <a:pPr lvl="3"/>
            <a:r>
              <a:rPr lang="zh-CN" altLang="en-US" sz="1800" dirty="0">
                <a:latin typeface="FangSong" panose="02010609060101010101" pitchFamily="49" charset="-122"/>
                <a:ea typeface="FangSong" panose="02010609060101010101" pitchFamily="49" charset="-122"/>
              </a:rPr>
              <a:t>审计注重结果审计，管理人员注重清偿核资的审计和责任审计</a:t>
            </a:r>
            <a:endParaRPr lang="en-US" altLang="zh-CN" sz="1800" dirty="0">
              <a:latin typeface="FangSong" panose="02010609060101010101" pitchFamily="49" charset="-122"/>
              <a:ea typeface="FangSong" panose="02010609060101010101" pitchFamily="49" charset="-122"/>
            </a:endParaRPr>
          </a:p>
          <a:p>
            <a:pPr lvl="1"/>
            <a:r>
              <a:rPr lang="zh-CN" altLang="en-US" sz="2000" dirty="0">
                <a:latin typeface="FangSong" panose="02010609060101010101" pitchFamily="49" charset="-122"/>
                <a:ea typeface="FangSong" panose="02010609060101010101" pitchFamily="49" charset="-122"/>
              </a:rPr>
              <a:t>（</a:t>
            </a:r>
            <a:r>
              <a:rPr lang="en-US" altLang="zh-CN" sz="2000" dirty="0">
                <a:latin typeface="FangSong" panose="02010609060101010101" pitchFamily="49" charset="-122"/>
                <a:ea typeface="FangSong" panose="02010609060101010101" pitchFamily="49" charset="-122"/>
              </a:rPr>
              <a:t>2</a:t>
            </a:r>
            <a:r>
              <a:rPr lang="zh-CN" altLang="en-US" sz="2000" dirty="0">
                <a:latin typeface="FangSong" panose="02010609060101010101" pitchFamily="49" charset="-122"/>
                <a:ea typeface="FangSong" panose="02010609060101010101" pitchFamily="49" charset="-122"/>
              </a:rPr>
              <a:t>）应对策略</a:t>
            </a:r>
            <a:endParaRPr lang="en-US" altLang="zh-CN" sz="2000" dirty="0">
              <a:latin typeface="FangSong" panose="02010609060101010101" pitchFamily="49" charset="-122"/>
              <a:ea typeface="FangSong" panose="02010609060101010101" pitchFamily="49" charset="-122"/>
            </a:endParaRPr>
          </a:p>
          <a:p>
            <a:pPr lvl="2"/>
            <a:r>
              <a:rPr lang="en-US" altLang="zh-CN" sz="1800" dirty="0">
                <a:latin typeface="FangSong" panose="02010609060101010101" pitchFamily="49" charset="-122"/>
                <a:ea typeface="FangSong" panose="02010609060101010101" pitchFamily="49" charset="-122"/>
              </a:rPr>
              <a:t>A.</a:t>
            </a:r>
            <a:r>
              <a:rPr lang="zh-CN" altLang="en-US" sz="1800" dirty="0">
                <a:latin typeface="FangSong" panose="02010609060101010101" pitchFamily="49" charset="-122"/>
                <a:ea typeface="FangSong" panose="02010609060101010101" pitchFamily="49" charset="-122"/>
              </a:rPr>
              <a:t>管理人与审计机构召开</a:t>
            </a:r>
            <a:r>
              <a:rPr lang="zh-CN" altLang="en-US" sz="1800" b="1" dirty="0">
                <a:solidFill>
                  <a:srgbClr val="C00000"/>
                </a:solidFill>
                <a:latin typeface="FangSong" panose="02010609060101010101" pitchFamily="49" charset="-122"/>
                <a:ea typeface="FangSong" panose="02010609060101010101" pitchFamily="49" charset="-122"/>
              </a:rPr>
              <a:t>审前会议</a:t>
            </a:r>
            <a:r>
              <a:rPr lang="zh-CN" altLang="en-US" sz="1800" dirty="0">
                <a:latin typeface="FangSong" panose="02010609060101010101" pitchFamily="49" charset="-122"/>
                <a:ea typeface="FangSong" panose="02010609060101010101" pitchFamily="49" charset="-122"/>
              </a:rPr>
              <a:t>，说明破产案件的具体情况</a:t>
            </a:r>
          </a:p>
          <a:p>
            <a:pPr lvl="2"/>
            <a:r>
              <a:rPr lang="en-US" altLang="zh-CN" sz="1800" dirty="0">
                <a:latin typeface="FangSong" panose="02010609060101010101" pitchFamily="49" charset="-122"/>
                <a:ea typeface="FangSong" panose="02010609060101010101" pitchFamily="49" charset="-122"/>
              </a:rPr>
              <a:t>B.</a:t>
            </a:r>
            <a:r>
              <a:rPr lang="zh-CN" altLang="en-US" sz="1800" dirty="0">
                <a:latin typeface="FangSong" panose="02010609060101010101" pitchFamily="49" charset="-122"/>
                <a:ea typeface="FangSong" panose="02010609060101010101" pitchFamily="49" charset="-122"/>
              </a:rPr>
              <a:t>管理人可将审计要求写入双方</a:t>
            </a:r>
            <a:r>
              <a:rPr lang="zh-CN" altLang="en-US" sz="1800" b="1" dirty="0">
                <a:solidFill>
                  <a:srgbClr val="C00000"/>
                </a:solidFill>
                <a:latin typeface="FangSong" panose="02010609060101010101" pitchFamily="49" charset="-122"/>
                <a:ea typeface="FangSong" panose="02010609060101010101" pitchFamily="49" charset="-122"/>
              </a:rPr>
              <a:t>协议</a:t>
            </a:r>
            <a:r>
              <a:rPr lang="zh-CN" altLang="en-US" sz="1800" dirty="0">
                <a:latin typeface="FangSong" panose="02010609060101010101" pitchFamily="49" charset="-122"/>
                <a:ea typeface="FangSong" panose="02010609060101010101" pitchFamily="49" charset="-122"/>
              </a:rPr>
              <a:t>之中，确认双方权利义务关系</a:t>
            </a:r>
          </a:p>
          <a:p>
            <a:pPr lvl="2"/>
            <a:r>
              <a:rPr lang="en-US" altLang="zh-CN" sz="1800" dirty="0">
                <a:latin typeface="FangSong" panose="02010609060101010101" pitchFamily="49" charset="-122"/>
                <a:ea typeface="FangSong" panose="02010609060101010101" pitchFamily="49" charset="-122"/>
              </a:rPr>
              <a:t>C.</a:t>
            </a:r>
            <a:r>
              <a:rPr lang="zh-CN" altLang="en-US" sz="1800" dirty="0">
                <a:latin typeface="FangSong" panose="02010609060101010101" pitchFamily="49" charset="-122"/>
                <a:ea typeface="FangSong" panose="02010609060101010101" pitchFamily="49" charset="-122"/>
              </a:rPr>
              <a:t>管理人可针对审计出具的初稿提出</a:t>
            </a:r>
            <a:r>
              <a:rPr lang="zh-CN" altLang="en-US" sz="1800" b="1" dirty="0">
                <a:solidFill>
                  <a:srgbClr val="C00000"/>
                </a:solidFill>
                <a:latin typeface="FangSong" panose="02010609060101010101" pitchFamily="49" charset="-122"/>
                <a:ea typeface="FangSong" panose="02010609060101010101" pitchFamily="49" charset="-122"/>
              </a:rPr>
              <a:t>书面意见</a:t>
            </a:r>
            <a:r>
              <a:rPr lang="zh-CN" altLang="en-US" sz="1800" dirty="0">
                <a:latin typeface="FangSong" panose="02010609060101010101" pitchFamily="49" charset="-122"/>
                <a:ea typeface="FangSong" panose="02010609060101010101" pitchFamily="49" charset="-122"/>
              </a:rPr>
              <a:t>，保证审计报告的公正公允性</a:t>
            </a:r>
          </a:p>
          <a:p>
            <a:pPr lvl="2"/>
            <a:r>
              <a:rPr lang="en-US" altLang="zh-CN" sz="1800" dirty="0">
                <a:latin typeface="FangSong" panose="02010609060101010101" pitchFamily="49" charset="-122"/>
                <a:ea typeface="FangSong" panose="02010609060101010101" pitchFamily="49" charset="-122"/>
              </a:rPr>
              <a:t>D.</a:t>
            </a:r>
            <a:r>
              <a:rPr lang="zh-CN" altLang="en-US" sz="1800" dirty="0">
                <a:latin typeface="FangSong" panose="02010609060101010101" pitchFamily="49" charset="-122"/>
                <a:ea typeface="FangSong" panose="02010609060101010101" pitchFamily="49" charset="-122"/>
              </a:rPr>
              <a:t>应当遵循</a:t>
            </a:r>
            <a:r>
              <a:rPr lang="en-US" altLang="zh-CN" sz="1800" dirty="0">
                <a:latin typeface="FangSong" panose="02010609060101010101" pitchFamily="49" charset="-122"/>
                <a:ea typeface="FangSong" panose="02010609060101010101" pitchFamily="49" charset="-122"/>
              </a:rPr>
              <a:t>《</a:t>
            </a:r>
            <a:r>
              <a:rPr lang="zh-CN" altLang="en-US" sz="1800" dirty="0">
                <a:latin typeface="FangSong" panose="02010609060101010101" pitchFamily="49" charset="-122"/>
                <a:ea typeface="FangSong" panose="02010609060101010101" pitchFamily="49" charset="-122"/>
              </a:rPr>
              <a:t>企业破产法</a:t>
            </a:r>
            <a:r>
              <a:rPr lang="en-US" altLang="zh-CN" sz="1800" dirty="0">
                <a:latin typeface="FangSong" panose="02010609060101010101" pitchFamily="49" charset="-122"/>
                <a:ea typeface="FangSong" panose="02010609060101010101" pitchFamily="49" charset="-122"/>
              </a:rPr>
              <a:t>》《</a:t>
            </a:r>
            <a:r>
              <a:rPr lang="zh-CN" altLang="en-US" sz="1800" dirty="0">
                <a:latin typeface="FangSong" panose="02010609060101010101" pitchFamily="49" charset="-122"/>
                <a:ea typeface="FangSong" panose="02010609060101010101" pitchFamily="49" charset="-122"/>
              </a:rPr>
              <a:t>公司法</a:t>
            </a:r>
            <a:r>
              <a:rPr lang="en-US" altLang="zh-CN" sz="1800" dirty="0">
                <a:latin typeface="FangSong" panose="02010609060101010101" pitchFamily="49" charset="-122"/>
                <a:ea typeface="FangSong" panose="02010609060101010101" pitchFamily="49" charset="-122"/>
              </a:rPr>
              <a:t>》《</a:t>
            </a:r>
            <a:r>
              <a:rPr lang="zh-CN" altLang="en-US" sz="1800" dirty="0">
                <a:latin typeface="FangSong" panose="02010609060101010101" pitchFamily="49" charset="-122"/>
                <a:ea typeface="FangSong" panose="02010609060101010101" pitchFamily="49" charset="-122"/>
              </a:rPr>
              <a:t>国有企业试行破产有关会计处理问题暂行规定</a:t>
            </a:r>
            <a:r>
              <a:rPr lang="en-US" altLang="zh-CN" sz="1800" dirty="0">
                <a:latin typeface="FangSong" panose="02010609060101010101" pitchFamily="49" charset="-122"/>
                <a:ea typeface="FangSong" panose="02010609060101010101" pitchFamily="49" charset="-122"/>
              </a:rPr>
              <a:t>》《</a:t>
            </a:r>
            <a:r>
              <a:rPr lang="zh-CN" altLang="en-US" sz="1800" dirty="0">
                <a:latin typeface="FangSong" panose="02010609060101010101" pitchFamily="49" charset="-122"/>
                <a:ea typeface="FangSong" panose="02010609060101010101" pitchFamily="49" charset="-122"/>
              </a:rPr>
              <a:t>企业破产清算有关会计处理规定</a:t>
            </a:r>
            <a:r>
              <a:rPr lang="en-US" altLang="zh-CN" sz="1800" dirty="0">
                <a:latin typeface="FangSong" panose="02010609060101010101" pitchFamily="49" charset="-122"/>
                <a:ea typeface="FangSong" panose="02010609060101010101" pitchFamily="49" charset="-122"/>
              </a:rPr>
              <a:t>》</a:t>
            </a:r>
            <a:r>
              <a:rPr lang="zh-CN" altLang="en-US" sz="1800" dirty="0">
                <a:latin typeface="FangSong" panose="02010609060101010101" pitchFamily="49" charset="-122"/>
                <a:ea typeface="FangSong" panose="02010609060101010101" pitchFamily="49" charset="-122"/>
              </a:rPr>
              <a:t>等法律法规的规定</a:t>
            </a:r>
          </a:p>
          <a:p>
            <a:pPr lvl="2"/>
            <a:endParaRPr lang="en-US" altLang="zh-CN" sz="1800" dirty="0">
              <a:latin typeface="FangSong" panose="02010609060101010101" pitchFamily="49" charset="-122"/>
              <a:ea typeface="FangSong" panose="02010609060101010101" pitchFamily="49" charset="-122"/>
            </a:endParaRPr>
          </a:p>
          <a:p>
            <a:pPr lvl="2"/>
            <a:endParaRPr lang="en-US" altLang="zh-CN" sz="1800" dirty="0">
              <a:latin typeface="FangSong" panose="02010609060101010101" pitchFamily="49" charset="-122"/>
              <a:ea typeface="FangSong" panose="02010609060101010101" pitchFamily="49" charset="-122"/>
            </a:endParaRPr>
          </a:p>
          <a:p>
            <a:pPr lvl="3"/>
            <a:endParaRPr lang="en-GB" altLang="zh-CN" dirty="0">
              <a:latin typeface="FangSong" panose="02010609060101010101" pitchFamily="49" charset="-122"/>
              <a:ea typeface="FangSong" panose="02010609060101010101" pitchFamily="49" charset="-122"/>
            </a:endParaRPr>
          </a:p>
          <a:p>
            <a:pPr marL="914400" lvl="2" indent="0">
              <a:buNone/>
            </a:pPr>
            <a:endParaRPr lang="en-US" dirty="0">
              <a:latin typeface="FangSong" panose="02010609060101010101" pitchFamily="49" charset="-122"/>
              <a:ea typeface="FangSong" panose="02010609060101010101" pitchFamily="49" charset="-122"/>
            </a:endParaRPr>
          </a:p>
        </p:txBody>
      </p:sp>
    </p:spTree>
    <p:extLst>
      <p:ext uri="{BB962C8B-B14F-4D97-AF65-F5344CB8AC3E}">
        <p14:creationId xmlns:p14="http://schemas.microsoft.com/office/powerpoint/2010/main" val="1769436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87C66-5D07-8A40-A228-7ED5CB2BD832}"/>
              </a:ext>
            </a:extLst>
          </p:cNvPr>
          <p:cNvSpPr>
            <a:spLocks noGrp="1"/>
          </p:cNvSpPr>
          <p:nvPr>
            <p:ph type="title"/>
          </p:nvPr>
        </p:nvSpPr>
        <p:spPr/>
        <p:txBody>
          <a:bodyPr>
            <a:normAutofit/>
          </a:bodyPr>
          <a:lstStyle/>
          <a:p>
            <a:br>
              <a:rPr lang="en-GB" altLang="zh-CN" dirty="0"/>
            </a:br>
            <a:r>
              <a:rPr lang="zh-CN" altLang="en-US" b="1" dirty="0">
                <a:latin typeface="FangSong" panose="02010609060101010101" pitchFamily="49" charset="-122"/>
                <a:ea typeface="FangSong" panose="02010609060101010101" pitchFamily="49" charset="-122"/>
              </a:rPr>
              <a:t>企业破产审计存在的问题、原因、应对策略</a:t>
            </a:r>
            <a:endParaRPr lang="en-US" b="1" dirty="0">
              <a:latin typeface="FangSong" panose="02010609060101010101" pitchFamily="49" charset="-122"/>
              <a:ea typeface="FangSong" panose="02010609060101010101" pitchFamily="49" charset="-122"/>
            </a:endParaRPr>
          </a:p>
        </p:txBody>
      </p:sp>
      <p:sp>
        <p:nvSpPr>
          <p:cNvPr id="3" name="Content Placeholder 2">
            <a:extLst>
              <a:ext uri="{FF2B5EF4-FFF2-40B4-BE49-F238E27FC236}">
                <a16:creationId xmlns:a16="http://schemas.microsoft.com/office/drawing/2014/main" id="{3B76B5D9-48AC-F84C-9DFE-818E2DEE9C36}"/>
              </a:ext>
            </a:extLst>
          </p:cNvPr>
          <p:cNvSpPr>
            <a:spLocks noGrp="1"/>
          </p:cNvSpPr>
          <p:nvPr>
            <p:ph idx="1"/>
          </p:nvPr>
        </p:nvSpPr>
        <p:spPr>
          <a:xfrm>
            <a:off x="1451579" y="2015731"/>
            <a:ext cx="9897141" cy="4037749"/>
          </a:xfrm>
        </p:spPr>
        <p:txBody>
          <a:bodyPr>
            <a:normAutofit lnSpcReduction="10000"/>
          </a:bodyPr>
          <a:lstStyle/>
          <a:p>
            <a:r>
              <a:rPr lang="en-US" altLang="zh-Hans" sz="2600" dirty="0">
                <a:latin typeface="FangSong" panose="02010609060101010101" pitchFamily="49" charset="-122"/>
                <a:ea typeface="FangSong" panose="02010609060101010101" pitchFamily="49" charset="-122"/>
              </a:rPr>
              <a:t>3.</a:t>
            </a:r>
            <a:r>
              <a:rPr lang="zh-Hans" altLang="en-US" sz="2600" dirty="0">
                <a:latin typeface="FangSong" panose="02010609060101010101" pitchFamily="49" charset="-122"/>
                <a:ea typeface="FangSong" panose="02010609060101010101" pitchFamily="49" charset="-122"/>
              </a:rPr>
              <a:t> </a:t>
            </a:r>
            <a:r>
              <a:rPr lang="zh-CN" altLang="en-US" sz="2600" dirty="0">
                <a:latin typeface="FangSong" panose="02010609060101010101" pitchFamily="49" charset="-122"/>
                <a:ea typeface="FangSong" panose="02010609060101010101" pitchFamily="49" charset="-122"/>
              </a:rPr>
              <a:t>不能出具审计报告</a:t>
            </a:r>
            <a:endParaRPr lang="en-US" altLang="zh-CN" sz="2600" dirty="0">
              <a:latin typeface="FangSong" panose="02010609060101010101" pitchFamily="49" charset="-122"/>
              <a:ea typeface="FangSong" panose="02010609060101010101" pitchFamily="49" charset="-122"/>
            </a:endParaRPr>
          </a:p>
          <a:p>
            <a:pPr lvl="1"/>
            <a:r>
              <a:rPr lang="zh-CN" altLang="en-US" sz="2400" dirty="0">
                <a:latin typeface="FangSong" panose="02010609060101010101" pitchFamily="49" charset="-122"/>
                <a:ea typeface="FangSong" panose="02010609060101010101" pitchFamily="49" charset="-122"/>
              </a:rPr>
              <a:t>（</a:t>
            </a:r>
            <a:r>
              <a:rPr lang="en-US" altLang="zh-CN" sz="2400" dirty="0">
                <a:latin typeface="FangSong" panose="02010609060101010101" pitchFamily="49" charset="-122"/>
                <a:ea typeface="FangSong" panose="02010609060101010101" pitchFamily="49" charset="-122"/>
              </a:rPr>
              <a:t>1</a:t>
            </a:r>
            <a:r>
              <a:rPr lang="zh-CN" altLang="en-US" sz="2400" dirty="0">
                <a:latin typeface="FangSong" panose="02010609060101010101" pitchFamily="49" charset="-122"/>
                <a:ea typeface="FangSong" panose="02010609060101010101" pitchFamily="49" charset="-122"/>
              </a:rPr>
              <a:t>）原因</a:t>
            </a:r>
            <a:endParaRPr lang="en-US" altLang="zh-CN" sz="2400" dirty="0">
              <a:latin typeface="FangSong" panose="02010609060101010101" pitchFamily="49" charset="-122"/>
              <a:ea typeface="FangSong" panose="02010609060101010101" pitchFamily="49" charset="-122"/>
            </a:endParaRPr>
          </a:p>
          <a:p>
            <a:pPr lvl="2"/>
            <a:r>
              <a:rPr lang="en-US" altLang="zh-CN" sz="2100" dirty="0">
                <a:latin typeface="FangSong" panose="02010609060101010101" pitchFamily="49" charset="-122"/>
                <a:ea typeface="FangSong" panose="02010609060101010101" pitchFamily="49" charset="-122"/>
              </a:rPr>
              <a:t>A.</a:t>
            </a:r>
            <a:r>
              <a:rPr lang="zh-CN" altLang="en-US" sz="2100" b="1" dirty="0">
                <a:solidFill>
                  <a:srgbClr val="C00000"/>
                </a:solidFill>
                <a:latin typeface="FangSong" panose="02010609060101010101" pitchFamily="49" charset="-122"/>
                <a:ea typeface="FangSong" panose="02010609060101010101" pitchFamily="49" charset="-122"/>
              </a:rPr>
              <a:t>完整</a:t>
            </a:r>
            <a:r>
              <a:rPr lang="zh-CN" altLang="en-US" sz="2100" dirty="0">
                <a:latin typeface="FangSong" panose="02010609060101010101" pitchFamily="49" charset="-122"/>
                <a:ea typeface="FangSong" panose="02010609060101010101" pitchFamily="49" charset="-122"/>
              </a:rPr>
              <a:t>的财务资料：会计凭证、会计账册、会计报表</a:t>
            </a:r>
            <a:endParaRPr lang="en-US" altLang="zh-CN" sz="2100" dirty="0">
              <a:latin typeface="FangSong" panose="02010609060101010101" pitchFamily="49" charset="-122"/>
              <a:ea typeface="FangSong" panose="02010609060101010101" pitchFamily="49" charset="-122"/>
            </a:endParaRPr>
          </a:p>
          <a:p>
            <a:pPr lvl="2"/>
            <a:r>
              <a:rPr lang="en-US" altLang="zh-CN" sz="2100" dirty="0">
                <a:latin typeface="FangSong" panose="02010609060101010101" pitchFamily="49" charset="-122"/>
                <a:ea typeface="FangSong" panose="02010609060101010101" pitchFamily="49" charset="-122"/>
              </a:rPr>
              <a:t>B.</a:t>
            </a:r>
            <a:r>
              <a:rPr lang="zh-CN" altLang="en-US" sz="2100" dirty="0">
                <a:latin typeface="FangSong" panose="02010609060101010101" pitchFamily="49" charset="-122"/>
                <a:ea typeface="FangSong" panose="02010609060101010101" pitchFamily="49" charset="-122"/>
              </a:rPr>
              <a:t>缺失会计凭证</a:t>
            </a:r>
            <a:r>
              <a:rPr lang="en-US" altLang="zh-CN" sz="2100" dirty="0">
                <a:latin typeface="FangSong" panose="02010609060101010101" pitchFamily="49" charset="-122"/>
                <a:ea typeface="FangSong" panose="02010609060101010101" pitchFamily="49" charset="-122"/>
              </a:rPr>
              <a:t>——</a:t>
            </a:r>
            <a:r>
              <a:rPr lang="zh-CN" altLang="en-US" sz="2100" b="1" dirty="0">
                <a:solidFill>
                  <a:srgbClr val="C00000"/>
                </a:solidFill>
                <a:latin typeface="FangSong" panose="02010609060101010101" pitchFamily="49" charset="-122"/>
                <a:ea typeface="FangSong" panose="02010609060101010101" pitchFamily="49" charset="-122"/>
              </a:rPr>
              <a:t>信息披露</a:t>
            </a:r>
          </a:p>
          <a:p>
            <a:pPr lvl="2"/>
            <a:r>
              <a:rPr lang="en-US" altLang="zh-CN" sz="2100" dirty="0">
                <a:latin typeface="FangSong" panose="02010609060101010101" pitchFamily="49" charset="-122"/>
                <a:ea typeface="FangSong" panose="02010609060101010101" pitchFamily="49" charset="-122"/>
              </a:rPr>
              <a:t>C.</a:t>
            </a:r>
            <a:r>
              <a:rPr lang="zh-CN" altLang="en-US" sz="2100" dirty="0">
                <a:latin typeface="FangSong" panose="02010609060101010101" pitchFamily="49" charset="-122"/>
                <a:ea typeface="FangSong" panose="02010609060101010101" pitchFamily="49" charset="-122"/>
              </a:rPr>
              <a:t>缺失会计账册</a:t>
            </a:r>
            <a:r>
              <a:rPr lang="en-US" altLang="zh-CN" sz="2100" dirty="0">
                <a:latin typeface="FangSong" panose="02010609060101010101" pitchFamily="49" charset="-122"/>
                <a:ea typeface="FangSong" panose="02010609060101010101" pitchFamily="49" charset="-122"/>
              </a:rPr>
              <a:t>——</a:t>
            </a:r>
            <a:r>
              <a:rPr lang="zh-CN" altLang="en-US" sz="2100" b="1" dirty="0">
                <a:solidFill>
                  <a:srgbClr val="C00000"/>
                </a:solidFill>
                <a:latin typeface="FangSong" panose="02010609060101010101" pitchFamily="49" charset="-122"/>
                <a:ea typeface="FangSong" panose="02010609060101010101" pitchFamily="49" charset="-122"/>
              </a:rPr>
              <a:t>无法审计</a:t>
            </a:r>
          </a:p>
          <a:p>
            <a:pPr lvl="2"/>
            <a:r>
              <a:rPr lang="zh-CN" altLang="en-US" sz="2400" dirty="0">
                <a:latin typeface="FangSong" panose="02010609060101010101" pitchFamily="49" charset="-122"/>
                <a:ea typeface="FangSong" panose="02010609060101010101" pitchFamily="49" charset="-122"/>
              </a:rPr>
              <a:t>（</a:t>
            </a:r>
            <a:r>
              <a:rPr lang="en-US" altLang="zh-CN" sz="2400" dirty="0">
                <a:latin typeface="FangSong" panose="02010609060101010101" pitchFamily="49" charset="-122"/>
                <a:ea typeface="FangSong" panose="02010609060101010101" pitchFamily="49" charset="-122"/>
              </a:rPr>
              <a:t>2</a:t>
            </a:r>
            <a:r>
              <a:rPr lang="zh-CN" altLang="en-US" sz="2400" dirty="0">
                <a:latin typeface="FangSong" panose="02010609060101010101" pitchFamily="49" charset="-122"/>
                <a:ea typeface="FangSong" panose="02010609060101010101" pitchFamily="49" charset="-122"/>
              </a:rPr>
              <a:t>）应对策略</a:t>
            </a:r>
            <a:endParaRPr lang="en-US" altLang="zh-CN" sz="2400" dirty="0">
              <a:latin typeface="FangSong" panose="02010609060101010101" pitchFamily="49" charset="-122"/>
              <a:ea typeface="FangSong" panose="02010609060101010101" pitchFamily="49" charset="-122"/>
            </a:endParaRPr>
          </a:p>
          <a:p>
            <a:pPr lvl="2"/>
            <a:r>
              <a:rPr lang="en-US" altLang="zh-CN" sz="2000" dirty="0">
                <a:latin typeface="FangSong" panose="02010609060101010101" pitchFamily="49" charset="-122"/>
                <a:ea typeface="FangSong" panose="02010609060101010101" pitchFamily="49" charset="-122"/>
              </a:rPr>
              <a:t>A.</a:t>
            </a:r>
            <a:r>
              <a:rPr lang="zh-CN" altLang="en-US" sz="2000" b="1" dirty="0">
                <a:solidFill>
                  <a:srgbClr val="C00000"/>
                </a:solidFill>
                <a:latin typeface="FangSong" panose="02010609060101010101" pitchFamily="49" charset="-122"/>
                <a:ea typeface="FangSong" panose="02010609060101010101" pitchFamily="49" charset="-122"/>
              </a:rPr>
              <a:t>补记账</a:t>
            </a:r>
            <a:r>
              <a:rPr lang="zh-CN" altLang="en-US" sz="2000" dirty="0">
                <a:latin typeface="FangSong" panose="02010609060101010101" pitchFamily="49" charset="-122"/>
                <a:ea typeface="FangSong" panose="02010609060101010101" pitchFamily="49" charset="-122"/>
              </a:rPr>
              <a:t>后可审，但缺失部分凭证补记账信息不完整</a:t>
            </a:r>
            <a:endParaRPr lang="en-US" altLang="zh-CN" sz="2000" dirty="0">
              <a:latin typeface="FangSong" panose="02010609060101010101" pitchFamily="49" charset="-122"/>
              <a:ea typeface="FangSong" panose="02010609060101010101" pitchFamily="49" charset="-122"/>
            </a:endParaRPr>
          </a:p>
          <a:p>
            <a:pPr lvl="2"/>
            <a:r>
              <a:rPr lang="en-US" altLang="zh-CN" sz="2000" dirty="0">
                <a:latin typeface="FangSong" panose="02010609060101010101" pitchFamily="49" charset="-122"/>
                <a:ea typeface="FangSong" panose="02010609060101010101" pitchFamily="49" charset="-122"/>
              </a:rPr>
              <a:t>B.</a:t>
            </a:r>
            <a:r>
              <a:rPr lang="zh-CN" altLang="en-US" sz="2000" dirty="0">
                <a:latin typeface="FangSong" panose="02010609060101010101" pitchFamily="49" charset="-122"/>
                <a:ea typeface="FangSong" panose="02010609060101010101" pitchFamily="49" charset="-122"/>
              </a:rPr>
              <a:t>缺失部分凭证及账册，可作出</a:t>
            </a:r>
            <a:r>
              <a:rPr lang="zh-CN" altLang="en-US" sz="2000" b="1" dirty="0">
                <a:solidFill>
                  <a:srgbClr val="C00000"/>
                </a:solidFill>
                <a:latin typeface="FangSong" panose="02010609060101010101" pitchFamily="49" charset="-122"/>
                <a:ea typeface="FangSong" panose="02010609060101010101" pitchFamily="49" charset="-122"/>
              </a:rPr>
              <a:t>有保留意见</a:t>
            </a:r>
            <a:r>
              <a:rPr lang="zh-CN" altLang="en-US" sz="2000" dirty="0">
                <a:latin typeface="FangSong" panose="02010609060101010101" pitchFamily="49" charset="-122"/>
                <a:ea typeface="FangSong" panose="02010609060101010101" pitchFamily="49" charset="-122"/>
              </a:rPr>
              <a:t>的审计报告，严重缺失不可审（需审计人员的专业判断）</a:t>
            </a:r>
            <a:endParaRPr lang="en-US" altLang="zh-CN" sz="2000" dirty="0">
              <a:latin typeface="FangSong" panose="02010609060101010101" pitchFamily="49" charset="-122"/>
              <a:ea typeface="FangSong" panose="02010609060101010101" pitchFamily="49" charset="-122"/>
            </a:endParaRPr>
          </a:p>
          <a:p>
            <a:pPr lvl="2"/>
            <a:endParaRPr lang="en-US" altLang="zh-CN" sz="2000" dirty="0">
              <a:latin typeface="FangSong" panose="02010609060101010101" pitchFamily="49" charset="-122"/>
              <a:ea typeface="FangSong" panose="02010609060101010101" pitchFamily="49" charset="-122"/>
            </a:endParaRPr>
          </a:p>
          <a:p>
            <a:pPr lvl="2"/>
            <a:endParaRPr lang="en-US" dirty="0">
              <a:latin typeface="FangSong" panose="02010609060101010101" pitchFamily="49" charset="-122"/>
              <a:ea typeface="FangSong" panose="02010609060101010101" pitchFamily="49" charset="-122"/>
            </a:endParaRPr>
          </a:p>
        </p:txBody>
      </p:sp>
    </p:spTree>
    <p:extLst>
      <p:ext uri="{BB962C8B-B14F-4D97-AF65-F5344CB8AC3E}">
        <p14:creationId xmlns:p14="http://schemas.microsoft.com/office/powerpoint/2010/main" val="4037915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87C66-5D07-8A40-A228-7ED5CB2BD832}"/>
              </a:ext>
            </a:extLst>
          </p:cNvPr>
          <p:cNvSpPr>
            <a:spLocks noGrp="1"/>
          </p:cNvSpPr>
          <p:nvPr>
            <p:ph type="title"/>
          </p:nvPr>
        </p:nvSpPr>
        <p:spPr/>
        <p:txBody>
          <a:bodyPr>
            <a:normAutofit/>
          </a:bodyPr>
          <a:lstStyle/>
          <a:p>
            <a:br>
              <a:rPr lang="en-GB" altLang="zh-CN" dirty="0"/>
            </a:br>
            <a:r>
              <a:rPr lang="zh-CN" altLang="en-US" b="1" dirty="0">
                <a:latin typeface="FangSong" panose="02010609060101010101" pitchFamily="49" charset="-122"/>
                <a:ea typeface="FangSong" panose="02010609060101010101" pitchFamily="49" charset="-122"/>
              </a:rPr>
              <a:t>企业破产审计存在的问题、原因、应对策略</a:t>
            </a:r>
            <a:endParaRPr lang="en-US" b="1" dirty="0">
              <a:latin typeface="FangSong" panose="02010609060101010101" pitchFamily="49" charset="-122"/>
              <a:ea typeface="FangSong" panose="02010609060101010101" pitchFamily="49" charset="-122"/>
            </a:endParaRPr>
          </a:p>
        </p:txBody>
      </p:sp>
      <p:sp>
        <p:nvSpPr>
          <p:cNvPr id="3" name="Content Placeholder 2">
            <a:extLst>
              <a:ext uri="{FF2B5EF4-FFF2-40B4-BE49-F238E27FC236}">
                <a16:creationId xmlns:a16="http://schemas.microsoft.com/office/drawing/2014/main" id="{3B76B5D9-48AC-F84C-9DFE-818E2DEE9C36}"/>
              </a:ext>
            </a:extLst>
          </p:cNvPr>
          <p:cNvSpPr>
            <a:spLocks noGrp="1"/>
          </p:cNvSpPr>
          <p:nvPr>
            <p:ph idx="1"/>
          </p:nvPr>
        </p:nvSpPr>
        <p:spPr>
          <a:xfrm>
            <a:off x="1451579" y="2015732"/>
            <a:ext cx="9897141" cy="3653548"/>
          </a:xfrm>
        </p:spPr>
        <p:txBody>
          <a:bodyPr>
            <a:normAutofit/>
          </a:bodyPr>
          <a:lstStyle/>
          <a:p>
            <a:r>
              <a:rPr lang="en-US" altLang="zh-Hans" sz="2400" dirty="0">
                <a:latin typeface="FangSong" panose="02010609060101010101" pitchFamily="49" charset="-122"/>
                <a:ea typeface="FangSong" panose="02010609060101010101" pitchFamily="49" charset="-122"/>
              </a:rPr>
              <a:t>4.</a:t>
            </a:r>
            <a:r>
              <a:rPr lang="zh-Hans" altLang="en-US" sz="2400" dirty="0">
                <a:latin typeface="FangSong" panose="02010609060101010101" pitchFamily="49" charset="-122"/>
                <a:ea typeface="FangSong" panose="02010609060101010101" pitchFamily="49" charset="-122"/>
              </a:rPr>
              <a:t> </a:t>
            </a:r>
            <a:r>
              <a:rPr lang="zh-CN" altLang="en-US" sz="2400" dirty="0">
                <a:latin typeface="FangSong" panose="02010609060101010101" pitchFamily="49" charset="-122"/>
                <a:ea typeface="FangSong" panose="02010609060101010101" pitchFamily="49" charset="-122"/>
              </a:rPr>
              <a:t>破产企业估价不准确</a:t>
            </a:r>
            <a:endParaRPr lang="en-US" altLang="zh-CN" sz="2400" dirty="0">
              <a:latin typeface="FangSong" panose="02010609060101010101" pitchFamily="49" charset="-122"/>
              <a:ea typeface="FangSong" panose="02010609060101010101" pitchFamily="49" charset="-122"/>
            </a:endParaRPr>
          </a:p>
          <a:p>
            <a:pPr lvl="1"/>
            <a:r>
              <a:rPr lang="zh-CN" altLang="en-US" sz="2200" dirty="0">
                <a:latin typeface="FangSong" panose="02010609060101010101" pitchFamily="49" charset="-122"/>
                <a:ea typeface="FangSong" panose="02010609060101010101" pitchFamily="49" charset="-122"/>
              </a:rPr>
              <a:t>（</a:t>
            </a:r>
            <a:r>
              <a:rPr lang="en-US" altLang="zh-CN" sz="2200" dirty="0">
                <a:latin typeface="FangSong" panose="02010609060101010101" pitchFamily="49" charset="-122"/>
                <a:ea typeface="FangSong" panose="02010609060101010101" pitchFamily="49" charset="-122"/>
              </a:rPr>
              <a:t>1</a:t>
            </a:r>
            <a:r>
              <a:rPr lang="zh-CN" altLang="en-US" sz="2200" dirty="0">
                <a:latin typeface="FangSong" panose="02010609060101010101" pitchFamily="49" charset="-122"/>
                <a:ea typeface="FangSong" panose="02010609060101010101" pitchFamily="49" charset="-122"/>
              </a:rPr>
              <a:t>）原因</a:t>
            </a:r>
            <a:endParaRPr lang="en-US" altLang="zh-CN" sz="2200" dirty="0">
              <a:latin typeface="FangSong" panose="02010609060101010101" pitchFamily="49" charset="-122"/>
              <a:ea typeface="FangSong" panose="02010609060101010101" pitchFamily="49" charset="-122"/>
            </a:endParaRPr>
          </a:p>
          <a:p>
            <a:pPr lvl="2"/>
            <a:r>
              <a:rPr lang="en-US" altLang="zh-CN" sz="2000" dirty="0">
                <a:latin typeface="FangSong" panose="02010609060101010101" pitchFamily="49" charset="-122"/>
                <a:ea typeface="FangSong" panose="02010609060101010101" pitchFamily="49" charset="-122"/>
              </a:rPr>
              <a:t>A.</a:t>
            </a:r>
            <a:r>
              <a:rPr lang="zh-CN" altLang="en-US" sz="2000" dirty="0">
                <a:latin typeface="FangSong" panose="02010609060101010101" pitchFamily="49" charset="-122"/>
                <a:ea typeface="FangSong" panose="02010609060101010101" pitchFamily="49" charset="-122"/>
              </a:rPr>
              <a:t>没有</a:t>
            </a:r>
            <a:r>
              <a:rPr lang="zh-CN" altLang="en-US" sz="2000" b="1" dirty="0">
                <a:solidFill>
                  <a:srgbClr val="C00000"/>
                </a:solidFill>
                <a:latin typeface="FangSong" panose="02010609060101010101" pitchFamily="49" charset="-122"/>
                <a:ea typeface="FangSong" panose="02010609060101010101" pitchFamily="49" charset="-122"/>
              </a:rPr>
              <a:t>现场盘点</a:t>
            </a:r>
            <a:endParaRPr lang="en-US" altLang="zh-CN" sz="2000" b="1" dirty="0">
              <a:solidFill>
                <a:srgbClr val="C00000"/>
              </a:solidFill>
              <a:latin typeface="FangSong" panose="02010609060101010101" pitchFamily="49" charset="-122"/>
              <a:ea typeface="FangSong" panose="02010609060101010101" pitchFamily="49" charset="-122"/>
            </a:endParaRPr>
          </a:p>
          <a:p>
            <a:pPr lvl="2"/>
            <a:r>
              <a:rPr lang="en-US" altLang="zh-CN" sz="2000" dirty="0">
                <a:latin typeface="FangSong" panose="02010609060101010101" pitchFamily="49" charset="-122"/>
                <a:ea typeface="FangSong" panose="02010609060101010101" pitchFamily="49" charset="-122"/>
              </a:rPr>
              <a:t>B.</a:t>
            </a:r>
            <a:r>
              <a:rPr lang="zh-CN" altLang="en-US" sz="2000" dirty="0">
                <a:latin typeface="FangSong" panose="02010609060101010101" pitchFamily="49" charset="-122"/>
                <a:ea typeface="FangSong" panose="02010609060101010101" pitchFamily="49" charset="-122"/>
              </a:rPr>
              <a:t>评估</a:t>
            </a:r>
            <a:r>
              <a:rPr lang="zh-CN" altLang="en-US" sz="2000" b="1" dirty="0">
                <a:solidFill>
                  <a:srgbClr val="C00000"/>
                </a:solidFill>
                <a:latin typeface="FangSong" panose="02010609060101010101" pitchFamily="49" charset="-122"/>
                <a:ea typeface="FangSong" panose="02010609060101010101" pitchFamily="49" charset="-122"/>
              </a:rPr>
              <a:t>标准、方法</a:t>
            </a:r>
            <a:r>
              <a:rPr lang="zh-CN" altLang="en-US" sz="2000" dirty="0">
                <a:latin typeface="FangSong" panose="02010609060101010101" pitchFamily="49" charset="-122"/>
                <a:ea typeface="FangSong" panose="02010609060101010101" pitchFamily="49" charset="-122"/>
              </a:rPr>
              <a:t>不对</a:t>
            </a:r>
            <a:endParaRPr lang="en-US" altLang="zh-CN" sz="2000" dirty="0">
              <a:latin typeface="FangSong" panose="02010609060101010101" pitchFamily="49" charset="-122"/>
              <a:ea typeface="FangSong" panose="02010609060101010101" pitchFamily="49" charset="-122"/>
            </a:endParaRPr>
          </a:p>
          <a:p>
            <a:pPr lvl="1"/>
            <a:r>
              <a:rPr lang="zh-CN" altLang="en-US" sz="2200" dirty="0">
                <a:latin typeface="FangSong" panose="02010609060101010101" pitchFamily="49" charset="-122"/>
                <a:ea typeface="FangSong" panose="02010609060101010101" pitchFamily="49" charset="-122"/>
              </a:rPr>
              <a:t>（</a:t>
            </a:r>
            <a:r>
              <a:rPr lang="en-US" altLang="zh-CN" sz="2200" dirty="0">
                <a:latin typeface="FangSong" panose="02010609060101010101" pitchFamily="49" charset="-122"/>
                <a:ea typeface="FangSong" panose="02010609060101010101" pitchFamily="49" charset="-122"/>
              </a:rPr>
              <a:t>2</a:t>
            </a:r>
            <a:r>
              <a:rPr lang="zh-CN" altLang="en-US" sz="2200" dirty="0">
                <a:latin typeface="FangSong" panose="02010609060101010101" pitchFamily="49" charset="-122"/>
                <a:ea typeface="FangSong" panose="02010609060101010101" pitchFamily="49" charset="-122"/>
              </a:rPr>
              <a:t>）应对策略</a:t>
            </a:r>
            <a:endParaRPr lang="en-US" altLang="zh-CN" sz="2200" dirty="0">
              <a:latin typeface="FangSong" panose="02010609060101010101" pitchFamily="49" charset="-122"/>
              <a:ea typeface="FangSong" panose="02010609060101010101" pitchFamily="49" charset="-122"/>
            </a:endParaRPr>
          </a:p>
          <a:p>
            <a:pPr lvl="2"/>
            <a:r>
              <a:rPr lang="en-US" altLang="zh-CN" sz="2000" dirty="0">
                <a:latin typeface="FangSong" panose="02010609060101010101" pitchFamily="49" charset="-122"/>
                <a:ea typeface="FangSong" panose="02010609060101010101" pitchFamily="49" charset="-122"/>
              </a:rPr>
              <a:t>A.</a:t>
            </a:r>
            <a:r>
              <a:rPr lang="zh-CN" altLang="en-US" sz="2000" b="1" dirty="0">
                <a:solidFill>
                  <a:srgbClr val="C00000"/>
                </a:solidFill>
                <a:latin typeface="FangSong" panose="02010609060101010101" pitchFamily="49" charset="-122"/>
                <a:ea typeface="FangSong" panose="02010609060101010101" pitchFamily="49" charset="-122"/>
              </a:rPr>
              <a:t>管理人与审计人员</a:t>
            </a:r>
            <a:r>
              <a:rPr lang="zh-CN" altLang="en-US" sz="2000" dirty="0">
                <a:latin typeface="FangSong" panose="02010609060101010101" pitchFamily="49" charset="-122"/>
                <a:ea typeface="FangSong" panose="02010609060101010101" pitchFamily="49" charset="-122"/>
              </a:rPr>
              <a:t>一起进行现场盘点</a:t>
            </a:r>
            <a:endParaRPr lang="en-US" altLang="zh-CN" sz="2000" dirty="0">
              <a:latin typeface="FangSong" panose="02010609060101010101" pitchFamily="49" charset="-122"/>
              <a:ea typeface="FangSong" panose="02010609060101010101" pitchFamily="49" charset="-122"/>
            </a:endParaRPr>
          </a:p>
          <a:p>
            <a:pPr lvl="2"/>
            <a:r>
              <a:rPr lang="en-US" altLang="zh-CN" sz="2000" dirty="0">
                <a:latin typeface="FangSong" panose="02010609060101010101" pitchFamily="49" charset="-122"/>
                <a:ea typeface="FangSong" panose="02010609060101010101" pitchFamily="49" charset="-122"/>
              </a:rPr>
              <a:t>B.</a:t>
            </a:r>
            <a:r>
              <a:rPr lang="zh-CN" altLang="en-US" sz="2000" dirty="0">
                <a:latin typeface="FangSong" panose="02010609060101010101" pitchFamily="49" charset="-122"/>
                <a:ea typeface="FangSong" panose="02010609060101010101" pitchFamily="49" charset="-122"/>
              </a:rPr>
              <a:t>管理人根据实际情况与审计人员召开</a:t>
            </a:r>
            <a:r>
              <a:rPr lang="zh-CN" altLang="en-US" sz="2000" b="1" dirty="0">
                <a:solidFill>
                  <a:srgbClr val="C00000"/>
                </a:solidFill>
                <a:latin typeface="FangSong" panose="02010609060101010101" pitchFamily="49" charset="-122"/>
                <a:ea typeface="FangSong" panose="02010609060101010101" pitchFamily="49" charset="-122"/>
              </a:rPr>
              <a:t>协调会议</a:t>
            </a:r>
            <a:r>
              <a:rPr lang="zh-CN" altLang="en-US" sz="2000" dirty="0">
                <a:latin typeface="FangSong" panose="02010609060101010101" pitchFamily="49" charset="-122"/>
                <a:ea typeface="FangSong" panose="02010609060101010101" pitchFamily="49" charset="-122"/>
              </a:rPr>
              <a:t>，讨论解决方案</a:t>
            </a:r>
          </a:p>
          <a:p>
            <a:pPr marL="914400" lvl="2" indent="0">
              <a:buNone/>
            </a:pPr>
            <a:endParaRPr lang="en-US" dirty="0">
              <a:latin typeface="FangSong" panose="02010609060101010101" pitchFamily="49" charset="-122"/>
              <a:ea typeface="FangSong" panose="02010609060101010101" pitchFamily="49" charset="-122"/>
            </a:endParaRPr>
          </a:p>
        </p:txBody>
      </p:sp>
    </p:spTree>
    <p:extLst>
      <p:ext uri="{BB962C8B-B14F-4D97-AF65-F5344CB8AC3E}">
        <p14:creationId xmlns:p14="http://schemas.microsoft.com/office/powerpoint/2010/main" val="3782721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FBD7C7-9F7D-DB46-BF2B-1545EE9BC194}"/>
              </a:ext>
            </a:extLst>
          </p:cNvPr>
          <p:cNvSpPr>
            <a:spLocks noGrp="1"/>
          </p:cNvSpPr>
          <p:nvPr>
            <p:ph type="title"/>
          </p:nvPr>
        </p:nvSpPr>
        <p:spPr>
          <a:xfrm>
            <a:off x="1099930" y="1432560"/>
            <a:ext cx="5934404" cy="1330960"/>
          </a:xfrm>
        </p:spPr>
        <p:txBody>
          <a:bodyPr>
            <a:normAutofit/>
          </a:bodyPr>
          <a:lstStyle/>
          <a:p>
            <a:pPr algn="just"/>
            <a:r>
              <a:rPr lang="zh-CN" altLang="en-US" sz="4000" b="1" dirty="0">
                <a:latin typeface="FangSong" panose="02010609060101010101" pitchFamily="49" charset="-122"/>
                <a:ea typeface="FangSong" panose="02010609060101010101" pitchFamily="49" charset="-122"/>
              </a:rPr>
              <a:t>破产期间的会计处理</a:t>
            </a:r>
            <a:endParaRPr lang="en-US" sz="4000" b="1" dirty="0">
              <a:latin typeface="FangSong" panose="02010609060101010101" pitchFamily="49" charset="-122"/>
              <a:ea typeface="FangSong" panose="02010609060101010101" pitchFamily="49" charset="-122"/>
            </a:endParaRPr>
          </a:p>
        </p:txBody>
      </p:sp>
      <p:pic>
        <p:nvPicPr>
          <p:cNvPr id="10" name="图片占位符 9">
            <a:extLst>
              <a:ext uri="{FF2B5EF4-FFF2-40B4-BE49-F238E27FC236}">
                <a16:creationId xmlns:a16="http://schemas.microsoft.com/office/drawing/2014/main" id="{C644764C-DE73-4B19-B017-39C960825C32}"/>
              </a:ext>
            </a:extLst>
          </p:cNvPr>
          <p:cNvPicPr>
            <a:picLocks noGrp="1" noChangeAspect="1"/>
          </p:cNvPicPr>
          <p:nvPr>
            <p:ph type="pic" idx="1"/>
          </p:nvPr>
        </p:nvPicPr>
        <p:blipFill>
          <a:blip r:embed="rId2"/>
          <a:srcRect l="22970" r="22970"/>
          <a:stretch>
            <a:fillRect/>
          </a:stretch>
        </p:blipFill>
        <p:spPr>
          <a:xfrm>
            <a:off x="7766534" y="729008"/>
            <a:ext cx="3432175" cy="4532313"/>
          </a:xfrm>
        </p:spPr>
      </p:pic>
    </p:spTree>
    <p:extLst>
      <p:ext uri="{BB962C8B-B14F-4D97-AF65-F5344CB8AC3E}">
        <p14:creationId xmlns:p14="http://schemas.microsoft.com/office/powerpoint/2010/main" val="2229252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87C66-5D07-8A40-A228-7ED5CB2BD832}"/>
              </a:ext>
            </a:extLst>
          </p:cNvPr>
          <p:cNvSpPr>
            <a:spLocks noGrp="1"/>
          </p:cNvSpPr>
          <p:nvPr>
            <p:ph type="title"/>
          </p:nvPr>
        </p:nvSpPr>
        <p:spPr/>
        <p:txBody>
          <a:bodyPr>
            <a:normAutofit/>
          </a:bodyPr>
          <a:lstStyle/>
          <a:p>
            <a:br>
              <a:rPr lang="en-GB" altLang="zh-CN" dirty="0"/>
            </a:br>
            <a:r>
              <a:rPr lang="zh-CN" altLang="en-US" b="1" dirty="0">
                <a:latin typeface="FangSong" panose="02010609060101010101" pitchFamily="49" charset="-122"/>
                <a:ea typeface="FangSong" panose="02010609060101010101" pitchFamily="49" charset="-122"/>
              </a:rPr>
              <a:t>破产会计存在的问题</a:t>
            </a:r>
            <a:endParaRPr lang="en-US" b="1" dirty="0">
              <a:latin typeface="FangSong" panose="02010609060101010101" pitchFamily="49" charset="-122"/>
              <a:ea typeface="FangSong" panose="02010609060101010101" pitchFamily="49" charset="-122"/>
            </a:endParaRPr>
          </a:p>
        </p:txBody>
      </p:sp>
      <p:sp>
        <p:nvSpPr>
          <p:cNvPr id="3" name="Content Placeholder 2">
            <a:extLst>
              <a:ext uri="{FF2B5EF4-FFF2-40B4-BE49-F238E27FC236}">
                <a16:creationId xmlns:a16="http://schemas.microsoft.com/office/drawing/2014/main" id="{3B76B5D9-48AC-F84C-9DFE-818E2DEE9C36}"/>
              </a:ext>
            </a:extLst>
          </p:cNvPr>
          <p:cNvSpPr>
            <a:spLocks noGrp="1"/>
          </p:cNvSpPr>
          <p:nvPr>
            <p:ph idx="1"/>
          </p:nvPr>
        </p:nvSpPr>
        <p:spPr>
          <a:xfrm>
            <a:off x="1451579" y="2015732"/>
            <a:ext cx="9897141" cy="3653548"/>
          </a:xfrm>
        </p:spPr>
        <p:txBody>
          <a:bodyPr>
            <a:normAutofit/>
          </a:bodyPr>
          <a:lstStyle/>
          <a:p>
            <a:r>
              <a:rPr lang="zh-CN" altLang="en-US" sz="2800" dirty="0">
                <a:latin typeface="FangSong" panose="02010609060101010101" pitchFamily="49" charset="-122"/>
                <a:ea typeface="FangSong" panose="02010609060101010101" pitchFamily="49" charset="-122"/>
              </a:rPr>
              <a:t>国内破产会计做法不一</a:t>
            </a:r>
            <a:endParaRPr lang="en-US" altLang="zh-CN" sz="2800" dirty="0">
              <a:latin typeface="FangSong" panose="02010609060101010101" pitchFamily="49" charset="-122"/>
              <a:ea typeface="FangSong" panose="02010609060101010101" pitchFamily="49" charset="-122"/>
            </a:endParaRPr>
          </a:p>
          <a:p>
            <a:pPr lvl="1"/>
            <a:r>
              <a:rPr lang="zh-CN" altLang="en-US" sz="2400" dirty="0">
                <a:latin typeface="FangSong" panose="02010609060101010101" pitchFamily="49" charset="-122"/>
                <a:ea typeface="FangSong" panose="02010609060101010101" pitchFamily="49" charset="-122"/>
              </a:rPr>
              <a:t>原因</a:t>
            </a:r>
            <a:endParaRPr lang="en-US" altLang="zh-CN" sz="2400" dirty="0">
              <a:latin typeface="FangSong" panose="02010609060101010101" pitchFamily="49" charset="-122"/>
              <a:ea typeface="FangSong" panose="02010609060101010101" pitchFamily="49" charset="-122"/>
            </a:endParaRPr>
          </a:p>
          <a:p>
            <a:pPr lvl="2"/>
            <a:r>
              <a:rPr lang="zh-CN" altLang="en-US" sz="2000" dirty="0">
                <a:latin typeface="FangSong" panose="02010609060101010101" pitchFamily="49" charset="-122"/>
                <a:ea typeface="FangSong" panose="02010609060101010101" pitchFamily="49" charset="-122"/>
              </a:rPr>
              <a:t>我国并无破产会计的统一指引，中注协、财政部均无规定，造成不统一</a:t>
            </a:r>
            <a:endParaRPr lang="en-US" altLang="zh-CN" sz="2000" dirty="0">
              <a:latin typeface="FangSong" panose="02010609060101010101" pitchFamily="49" charset="-122"/>
              <a:ea typeface="FangSong" panose="02010609060101010101" pitchFamily="49" charset="-122"/>
            </a:endParaRPr>
          </a:p>
          <a:p>
            <a:pPr lvl="1"/>
            <a:r>
              <a:rPr lang="zh-CN" altLang="en-US" sz="2400" dirty="0">
                <a:latin typeface="FangSong" panose="02010609060101010101" pitchFamily="49" charset="-122"/>
                <a:ea typeface="FangSong" panose="02010609060101010101" pitchFamily="49" charset="-122"/>
              </a:rPr>
              <a:t>应对策略</a:t>
            </a:r>
            <a:endParaRPr lang="en-US" altLang="zh-CN" sz="2400" dirty="0">
              <a:latin typeface="FangSong" panose="02010609060101010101" pitchFamily="49" charset="-122"/>
              <a:ea typeface="FangSong" panose="02010609060101010101" pitchFamily="49" charset="-122"/>
            </a:endParaRPr>
          </a:p>
          <a:p>
            <a:pPr lvl="2"/>
            <a:r>
              <a:rPr lang="zh-CN" altLang="en-US" sz="2000" dirty="0">
                <a:latin typeface="FangSong" panose="02010609060101010101" pitchFamily="49" charset="-122"/>
                <a:ea typeface="FangSong" panose="02010609060101010101" pitchFamily="49" charset="-122"/>
              </a:rPr>
              <a:t>建议财政局等相关部门尽快出具相关准则</a:t>
            </a:r>
            <a:endParaRPr lang="en-US" altLang="zh-CN" sz="2000" dirty="0">
              <a:latin typeface="FangSong" panose="02010609060101010101" pitchFamily="49" charset="-122"/>
              <a:ea typeface="FangSong" panose="02010609060101010101" pitchFamily="49" charset="-122"/>
            </a:endParaRPr>
          </a:p>
          <a:p>
            <a:endParaRPr lang="en-US" altLang="zh-Hans" dirty="0">
              <a:latin typeface="FangSong" panose="02010609060101010101" pitchFamily="49" charset="-122"/>
              <a:ea typeface="FangSong" panose="02010609060101010101" pitchFamily="49" charset="-122"/>
            </a:endParaRPr>
          </a:p>
          <a:p>
            <a:pPr lvl="2"/>
            <a:endParaRPr lang="en-US" dirty="0">
              <a:latin typeface="FangSong" panose="02010609060101010101" pitchFamily="49" charset="-122"/>
              <a:ea typeface="FangSong" panose="02010609060101010101" pitchFamily="49" charset="-122"/>
            </a:endParaRPr>
          </a:p>
        </p:txBody>
      </p:sp>
    </p:spTree>
    <p:extLst>
      <p:ext uri="{BB962C8B-B14F-4D97-AF65-F5344CB8AC3E}">
        <p14:creationId xmlns:p14="http://schemas.microsoft.com/office/powerpoint/2010/main" val="2610575904"/>
      </p:ext>
    </p:extLst>
  </p:cSld>
  <p:clrMapOvr>
    <a:masterClrMapping/>
  </p:clrMapOvr>
</p:sld>
</file>

<file path=ppt/theme/theme1.xml><?xml version="1.0" encoding="utf-8"?>
<a:theme xmlns:a="http://schemas.openxmlformats.org/drawingml/2006/main" name="画廊">
  <a:themeElements>
    <a:clrScheme name="画廊">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画廊">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画廊">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TM10001105[[fn=裁剪]]</Template>
  <TotalTime>2149</TotalTime>
  <Words>3119</Words>
  <Application>Microsoft Office PowerPoint</Application>
  <PresentationFormat>宽屏</PresentationFormat>
  <Paragraphs>479</Paragraphs>
  <Slides>40</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40</vt:i4>
      </vt:variant>
    </vt:vector>
  </HeadingPairs>
  <TitlesOfParts>
    <vt:vector size="47" baseType="lpstr">
      <vt:lpstr>FangSong</vt:lpstr>
      <vt:lpstr>等线</vt:lpstr>
      <vt:lpstr>仿宋</vt:lpstr>
      <vt:lpstr>楷体</vt:lpstr>
      <vt:lpstr>Arial</vt:lpstr>
      <vt:lpstr>Gill Sans MT</vt:lpstr>
      <vt:lpstr>画廊</vt:lpstr>
      <vt:lpstr>破产审计与破产会计 ——以管理人实务操作为视角</vt:lpstr>
      <vt:lpstr> 管理人的职责</vt:lpstr>
      <vt:lpstr> 企业破产审计范围（破产法第25条第2项）</vt:lpstr>
      <vt:lpstr> 企业破产审计存在的问题、原因、应对策略</vt:lpstr>
      <vt:lpstr> 企业破产审计存在的问题、原因、应对策略  </vt:lpstr>
      <vt:lpstr> 企业破产审计存在的问题、原因、应对策略</vt:lpstr>
      <vt:lpstr> 企业破产审计存在的问题、原因、应对策略</vt:lpstr>
      <vt:lpstr>破产期间的会计处理</vt:lpstr>
      <vt:lpstr> 破产会计存在的问题</vt:lpstr>
      <vt:lpstr> 破产会计</vt:lpstr>
      <vt:lpstr> 破产清算会计的内容及会计目标</vt:lpstr>
      <vt:lpstr> 破产会计的基本原则</vt:lpstr>
      <vt:lpstr> 企业破产会计实践中的操作方法</vt:lpstr>
      <vt:lpstr> 国有企业破产会计科目</vt:lpstr>
      <vt:lpstr> 国有企业破产会计科目</vt:lpstr>
      <vt:lpstr> 国有企业破产会计科目</vt:lpstr>
      <vt:lpstr> 破产清算会计科目</vt:lpstr>
      <vt:lpstr> 破产清算会计科目</vt:lpstr>
      <vt:lpstr> 破产清算会计要素</vt:lpstr>
      <vt:lpstr> 破产清算财务处理</vt:lpstr>
      <vt:lpstr> 破产清算财务处理</vt:lpstr>
      <vt:lpstr> 破产清算财务处理</vt:lpstr>
      <vt:lpstr> 破产清算财务处理</vt:lpstr>
      <vt:lpstr> 破产清算会计处理实例</vt:lpstr>
      <vt:lpstr> 破产和解期间</vt:lpstr>
      <vt:lpstr> 破产和解会计内容</vt:lpstr>
      <vt:lpstr> 破产和解会计内容</vt:lpstr>
      <vt:lpstr> 和解整顿的账户设置</vt:lpstr>
      <vt:lpstr> 破产和解会计处理实例</vt:lpstr>
      <vt:lpstr> 破产和解会计处理实例</vt:lpstr>
      <vt:lpstr> 破产和解会计处理实例</vt:lpstr>
      <vt:lpstr> 破产和解会计处理实例</vt:lpstr>
      <vt:lpstr> 破产和解会计处理实例</vt:lpstr>
      <vt:lpstr> 破产重整的会计问题</vt:lpstr>
      <vt:lpstr> 破产重整管理人会计</vt:lpstr>
      <vt:lpstr> 破产重整管理人会计</vt:lpstr>
      <vt:lpstr> 清算企业资产负债表</vt:lpstr>
      <vt:lpstr> 清算企业损益表</vt:lpstr>
      <vt:lpstr> 现金流量表</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【】疑难问题及其【】</dc:title>
  <dc:creator>Zhujun Zhang</dc:creator>
  <cp:lastModifiedBy>PENG Zeyi</cp:lastModifiedBy>
  <cp:revision>126</cp:revision>
  <dcterms:created xsi:type="dcterms:W3CDTF">2019-09-12T15:06:38Z</dcterms:created>
  <dcterms:modified xsi:type="dcterms:W3CDTF">2019-09-23T03:24:26Z</dcterms:modified>
</cp:coreProperties>
</file>